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97" r:id="rId3"/>
    <p:sldId id="268" r:id="rId4"/>
    <p:sldId id="263" r:id="rId5"/>
    <p:sldId id="276" r:id="rId6"/>
    <p:sldId id="280" r:id="rId7"/>
    <p:sldId id="283" r:id="rId8"/>
    <p:sldId id="287" r:id="rId9"/>
    <p:sldId id="282" r:id="rId10"/>
    <p:sldId id="265" r:id="rId11"/>
    <p:sldId id="288" r:id="rId12"/>
    <p:sldId id="290" r:id="rId13"/>
    <p:sldId id="304" r:id="rId14"/>
    <p:sldId id="284" r:id="rId15"/>
    <p:sldId id="277" r:id="rId16"/>
    <p:sldId id="300" r:id="rId17"/>
    <p:sldId id="281" r:id="rId18"/>
    <p:sldId id="291" r:id="rId19"/>
    <p:sldId id="271" r:id="rId20"/>
    <p:sldId id="279" r:id="rId21"/>
    <p:sldId id="289" r:id="rId22"/>
    <p:sldId id="292" r:id="rId23"/>
    <p:sldId id="294" r:id="rId24"/>
    <p:sldId id="296" r:id="rId25"/>
    <p:sldId id="302" r:id="rId26"/>
    <p:sldId id="301" r:id="rId27"/>
    <p:sldId id="285" r:id="rId28"/>
    <p:sldId id="299" r:id="rId29"/>
    <p:sldId id="298" r:id="rId30"/>
    <p:sldId id="286" r:id="rId31"/>
    <p:sldId id="303" r:id="rId32"/>
    <p:sldId id="293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29"/>
    <p:restoredTop sz="94648"/>
  </p:normalViewPr>
  <p:slideViewPr>
    <p:cSldViewPr snapToGrid="0" snapToObjects="1">
      <p:cViewPr>
        <p:scale>
          <a:sx n="119" d="100"/>
          <a:sy n="119" d="100"/>
        </p:scale>
        <p:origin x="312" y="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4824AC-6ADF-E240-AAFF-0BB20716798A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AC6C5B2-9F98-D24B-AAA5-74BB7F410114}">
      <dgm:prSet phldrT="[Texte]" custT="1"/>
      <dgm:spPr/>
      <dgm:t>
        <a:bodyPr/>
        <a:lstStyle/>
        <a:p>
          <a:r>
            <a:rPr lang="fr-FR" sz="2000" err="1"/>
            <a:t>Measurements</a:t>
          </a:r>
          <a:r>
            <a:rPr lang="fr-FR" sz="2000"/>
            <a:t> by SPS30 and DHT22 </a:t>
          </a:r>
          <a:r>
            <a:rPr lang="fr-FR" sz="2000" err="1"/>
            <a:t>sensors</a:t>
          </a:r>
          <a:r>
            <a:rPr lang="fr-FR" sz="2000"/>
            <a:t> on a </a:t>
          </a:r>
          <a:r>
            <a:rPr lang="fr-FR" sz="2000" err="1"/>
            <a:t>Raspberry</a:t>
          </a:r>
          <a:r>
            <a:rPr lang="fr-FR" sz="2000"/>
            <a:t> Pi</a:t>
          </a:r>
        </a:p>
      </dgm:t>
    </dgm:pt>
    <dgm:pt modelId="{A9F61BC9-BD41-804D-A71A-256E784B1068}" type="parTrans" cxnId="{2461AB4F-83E6-2742-B9EB-F2893A59A347}">
      <dgm:prSet/>
      <dgm:spPr/>
      <dgm:t>
        <a:bodyPr/>
        <a:lstStyle/>
        <a:p>
          <a:endParaRPr lang="fr-FR" sz="1400"/>
        </a:p>
      </dgm:t>
    </dgm:pt>
    <dgm:pt modelId="{E2267DD0-C802-9640-9992-45B67349D66D}" type="sibTrans" cxnId="{2461AB4F-83E6-2742-B9EB-F2893A59A347}">
      <dgm:prSet/>
      <dgm:spPr/>
      <dgm:t>
        <a:bodyPr/>
        <a:lstStyle/>
        <a:p>
          <a:endParaRPr lang="fr-FR" sz="1400"/>
        </a:p>
      </dgm:t>
    </dgm:pt>
    <dgm:pt modelId="{3EF67D2E-7012-0A40-A90E-F5092441FE1B}">
      <dgm:prSet phldrT="[Texte]" custT="1"/>
      <dgm:spPr/>
      <dgm:t>
        <a:bodyPr/>
        <a:lstStyle/>
        <a:p>
          <a:r>
            <a:rPr lang="fr-FR" sz="2000"/>
            <a:t>Python interface for </a:t>
          </a:r>
          <a:r>
            <a:rPr lang="fr-FR" sz="2000" err="1"/>
            <a:t>analysis</a:t>
          </a:r>
          <a:r>
            <a:rPr lang="fr-FR" sz="2000"/>
            <a:t> and </a:t>
          </a:r>
          <a:r>
            <a:rPr lang="fr-FR" sz="2000" err="1"/>
            <a:t>visualization</a:t>
          </a:r>
          <a:endParaRPr lang="fr-FR" sz="2000"/>
        </a:p>
      </dgm:t>
    </dgm:pt>
    <dgm:pt modelId="{696C471F-3248-294F-BD56-777A378BBB3E}" type="parTrans" cxnId="{549202B0-2696-E849-B7A4-DBF020E811FB}">
      <dgm:prSet/>
      <dgm:spPr/>
      <dgm:t>
        <a:bodyPr/>
        <a:lstStyle/>
        <a:p>
          <a:endParaRPr lang="fr-FR" sz="1400"/>
        </a:p>
      </dgm:t>
    </dgm:pt>
    <dgm:pt modelId="{68380FC3-884E-664D-A05E-07AF861F1AEA}" type="sibTrans" cxnId="{549202B0-2696-E849-B7A4-DBF020E811FB}">
      <dgm:prSet/>
      <dgm:spPr/>
      <dgm:t>
        <a:bodyPr/>
        <a:lstStyle/>
        <a:p>
          <a:endParaRPr lang="fr-FR" sz="1400"/>
        </a:p>
      </dgm:t>
    </dgm:pt>
    <dgm:pt modelId="{AA45D059-01C4-254C-834E-E230619913BA}">
      <dgm:prSet phldrT="[Texte]" custT="1"/>
      <dgm:spPr/>
      <dgm:t>
        <a:bodyPr/>
        <a:lstStyle/>
        <a:p>
          <a:r>
            <a:rPr lang="fr-FR" sz="2000" err="1"/>
            <a:t>Thingspeak</a:t>
          </a:r>
          <a:r>
            <a:rPr lang="fr-FR" sz="2000"/>
            <a:t> </a:t>
          </a:r>
          <a:r>
            <a:rPr lang="fr-FR" sz="2000" err="1"/>
            <a:t>IoT</a:t>
          </a:r>
          <a:endParaRPr lang="fr-FR" sz="2000"/>
        </a:p>
      </dgm:t>
    </dgm:pt>
    <dgm:pt modelId="{C0982699-9A12-FD43-85F4-4D115EF626AF}" type="parTrans" cxnId="{83CD1BA3-1FFE-B747-AD39-69238AEA3A92}">
      <dgm:prSet/>
      <dgm:spPr/>
      <dgm:t>
        <a:bodyPr/>
        <a:lstStyle/>
        <a:p>
          <a:endParaRPr lang="fr-FR" sz="1400"/>
        </a:p>
      </dgm:t>
    </dgm:pt>
    <dgm:pt modelId="{FF122BC7-9A6D-284D-9603-EF64509C7271}" type="sibTrans" cxnId="{83CD1BA3-1FFE-B747-AD39-69238AEA3A92}">
      <dgm:prSet/>
      <dgm:spPr/>
      <dgm:t>
        <a:bodyPr/>
        <a:lstStyle/>
        <a:p>
          <a:endParaRPr lang="fr-FR" sz="1400"/>
        </a:p>
      </dgm:t>
    </dgm:pt>
    <dgm:pt modelId="{C27DE129-8A0E-E346-B093-99D56F1E3FC4}" type="pres">
      <dgm:prSet presAssocID="{5D4824AC-6ADF-E240-AAFF-0BB20716798A}" presName="Name0" presStyleCnt="0">
        <dgm:presLayoutVars>
          <dgm:dir/>
          <dgm:animLvl val="lvl"/>
          <dgm:resizeHandles val="exact"/>
        </dgm:presLayoutVars>
      </dgm:prSet>
      <dgm:spPr/>
    </dgm:pt>
    <dgm:pt modelId="{3FEC922F-004A-7745-A61A-4F096273E2EA}" type="pres">
      <dgm:prSet presAssocID="{8AC6C5B2-9F98-D24B-AAA5-74BB7F410114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7165E5C7-7475-EB40-B61B-A4F48CC1F73D}" type="pres">
      <dgm:prSet presAssocID="{E2267DD0-C802-9640-9992-45B67349D66D}" presName="parTxOnlySpace" presStyleCnt="0"/>
      <dgm:spPr/>
    </dgm:pt>
    <dgm:pt modelId="{E4D70EF9-2FAD-114B-8B27-0789A6C93852}" type="pres">
      <dgm:prSet presAssocID="{AA45D059-01C4-254C-834E-E230619913BA}" presName="parTxOnly" presStyleLbl="node1" presStyleIdx="1" presStyleCnt="3" custAng="0" custScaleX="68375" custScaleY="115236">
        <dgm:presLayoutVars>
          <dgm:chMax val="0"/>
          <dgm:chPref val="0"/>
          <dgm:bulletEnabled val="1"/>
        </dgm:presLayoutVars>
      </dgm:prSet>
      <dgm:spPr>
        <a:prstGeom prst="cloud">
          <a:avLst/>
        </a:prstGeom>
      </dgm:spPr>
    </dgm:pt>
    <dgm:pt modelId="{547D6FD2-02E7-D44C-BC4A-18BA8D1F9EB4}" type="pres">
      <dgm:prSet presAssocID="{FF122BC7-9A6D-284D-9603-EF64509C7271}" presName="parTxOnlySpace" presStyleCnt="0"/>
      <dgm:spPr/>
    </dgm:pt>
    <dgm:pt modelId="{145908C8-6795-8E43-896A-BF0F3281B9C8}" type="pres">
      <dgm:prSet presAssocID="{3EF67D2E-7012-0A40-A90E-F5092441FE1B}" presName="parTxOnly" presStyleLbl="node1" presStyleIdx="2" presStyleCnt="3" custLinFactX="2710" custLinFactNeighborX="100000" custLinFactNeighborY="-1645">
        <dgm:presLayoutVars>
          <dgm:chMax val="0"/>
          <dgm:chPref val="0"/>
          <dgm:bulletEnabled val="1"/>
        </dgm:presLayoutVars>
      </dgm:prSet>
      <dgm:spPr/>
    </dgm:pt>
  </dgm:ptLst>
  <dgm:cxnLst>
    <dgm:cxn modelId="{3401A917-1136-C941-BACA-85A70AE7E4C3}" type="presOf" srcId="{5D4824AC-6ADF-E240-AAFF-0BB20716798A}" destId="{C27DE129-8A0E-E346-B093-99D56F1E3FC4}" srcOrd="0" destOrd="0" presId="urn:microsoft.com/office/officeart/2005/8/layout/chevron1"/>
    <dgm:cxn modelId="{90D43846-16DA-BE46-A9F7-B8CE90DFCC14}" type="presOf" srcId="{AA45D059-01C4-254C-834E-E230619913BA}" destId="{E4D70EF9-2FAD-114B-8B27-0789A6C93852}" srcOrd="0" destOrd="0" presId="urn:microsoft.com/office/officeart/2005/8/layout/chevron1"/>
    <dgm:cxn modelId="{2461AB4F-83E6-2742-B9EB-F2893A59A347}" srcId="{5D4824AC-6ADF-E240-AAFF-0BB20716798A}" destId="{8AC6C5B2-9F98-D24B-AAA5-74BB7F410114}" srcOrd="0" destOrd="0" parTransId="{A9F61BC9-BD41-804D-A71A-256E784B1068}" sibTransId="{E2267DD0-C802-9640-9992-45B67349D66D}"/>
    <dgm:cxn modelId="{E0E3037C-EF76-424D-918B-53F2C3ABC7AC}" type="presOf" srcId="{8AC6C5B2-9F98-D24B-AAA5-74BB7F410114}" destId="{3FEC922F-004A-7745-A61A-4F096273E2EA}" srcOrd="0" destOrd="0" presId="urn:microsoft.com/office/officeart/2005/8/layout/chevron1"/>
    <dgm:cxn modelId="{5D17AC84-3193-1A43-AF73-4262A0779CB3}" type="presOf" srcId="{3EF67D2E-7012-0A40-A90E-F5092441FE1B}" destId="{145908C8-6795-8E43-896A-BF0F3281B9C8}" srcOrd="0" destOrd="0" presId="urn:microsoft.com/office/officeart/2005/8/layout/chevron1"/>
    <dgm:cxn modelId="{83CD1BA3-1FFE-B747-AD39-69238AEA3A92}" srcId="{5D4824AC-6ADF-E240-AAFF-0BB20716798A}" destId="{AA45D059-01C4-254C-834E-E230619913BA}" srcOrd="1" destOrd="0" parTransId="{C0982699-9A12-FD43-85F4-4D115EF626AF}" sibTransId="{FF122BC7-9A6D-284D-9603-EF64509C7271}"/>
    <dgm:cxn modelId="{549202B0-2696-E849-B7A4-DBF020E811FB}" srcId="{5D4824AC-6ADF-E240-AAFF-0BB20716798A}" destId="{3EF67D2E-7012-0A40-A90E-F5092441FE1B}" srcOrd="2" destOrd="0" parTransId="{696C471F-3248-294F-BD56-777A378BBB3E}" sibTransId="{68380FC3-884E-664D-A05E-07AF861F1AEA}"/>
    <dgm:cxn modelId="{3FF03460-09BC-C442-877A-40B382DC1AA9}" type="presParOf" srcId="{C27DE129-8A0E-E346-B093-99D56F1E3FC4}" destId="{3FEC922F-004A-7745-A61A-4F096273E2EA}" srcOrd="0" destOrd="0" presId="urn:microsoft.com/office/officeart/2005/8/layout/chevron1"/>
    <dgm:cxn modelId="{8E56665C-E952-994E-9190-45ED6616B2C1}" type="presParOf" srcId="{C27DE129-8A0E-E346-B093-99D56F1E3FC4}" destId="{7165E5C7-7475-EB40-B61B-A4F48CC1F73D}" srcOrd="1" destOrd="0" presId="urn:microsoft.com/office/officeart/2005/8/layout/chevron1"/>
    <dgm:cxn modelId="{015D1F0D-31D7-AA42-BA69-AA6EA30F400C}" type="presParOf" srcId="{C27DE129-8A0E-E346-B093-99D56F1E3FC4}" destId="{E4D70EF9-2FAD-114B-8B27-0789A6C93852}" srcOrd="2" destOrd="0" presId="urn:microsoft.com/office/officeart/2005/8/layout/chevron1"/>
    <dgm:cxn modelId="{9129C7B1-EC01-5F4A-BF36-D669BA68AEB6}" type="presParOf" srcId="{C27DE129-8A0E-E346-B093-99D56F1E3FC4}" destId="{547D6FD2-02E7-D44C-BC4A-18BA8D1F9EB4}" srcOrd="3" destOrd="0" presId="urn:microsoft.com/office/officeart/2005/8/layout/chevron1"/>
    <dgm:cxn modelId="{740C14C1-6985-7546-9062-ECA6A3B53F26}" type="presParOf" srcId="{C27DE129-8A0E-E346-B093-99D56F1E3FC4}" destId="{145908C8-6795-8E43-896A-BF0F3281B9C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EC922F-004A-7745-A61A-4F096273E2EA}">
      <dsp:nvSpPr>
        <dsp:cNvPr id="0" name=""/>
        <dsp:cNvSpPr/>
      </dsp:nvSpPr>
      <dsp:spPr>
        <a:xfrm>
          <a:off x="3640" y="730335"/>
          <a:ext cx="4316474" cy="172658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err="1"/>
            <a:t>Measurements</a:t>
          </a:r>
          <a:r>
            <a:rPr lang="fr-FR" sz="2000" kern="1200"/>
            <a:t> by SPS30 and DHT22 </a:t>
          </a:r>
          <a:r>
            <a:rPr lang="fr-FR" sz="2000" kern="1200" err="1"/>
            <a:t>sensors</a:t>
          </a:r>
          <a:r>
            <a:rPr lang="fr-FR" sz="2000" kern="1200"/>
            <a:t> on a </a:t>
          </a:r>
          <a:r>
            <a:rPr lang="fr-FR" sz="2000" kern="1200" err="1"/>
            <a:t>Raspberry</a:t>
          </a:r>
          <a:r>
            <a:rPr lang="fr-FR" sz="2000" kern="1200"/>
            <a:t> Pi</a:t>
          </a:r>
        </a:p>
      </dsp:txBody>
      <dsp:txXfrm>
        <a:off x="866935" y="730335"/>
        <a:ext cx="2589885" cy="1726589"/>
      </dsp:txXfrm>
    </dsp:sp>
    <dsp:sp modelId="{E4D70EF9-2FAD-114B-8B27-0789A6C93852}">
      <dsp:nvSpPr>
        <dsp:cNvPr id="0" name=""/>
        <dsp:cNvSpPr/>
      </dsp:nvSpPr>
      <dsp:spPr>
        <a:xfrm>
          <a:off x="3888467" y="598803"/>
          <a:ext cx="2951389" cy="1989653"/>
        </a:xfrm>
        <a:prstGeom prst="cloud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err="1"/>
            <a:t>Thingspeak</a:t>
          </a:r>
          <a:r>
            <a:rPr lang="fr-FR" sz="2000" kern="1200"/>
            <a:t> </a:t>
          </a:r>
          <a:r>
            <a:rPr lang="fr-FR" sz="2000" kern="1200" err="1"/>
            <a:t>IoT</a:t>
          </a:r>
          <a:endParaRPr lang="fr-FR" sz="2000" kern="1200"/>
        </a:p>
      </dsp:txBody>
      <dsp:txXfrm>
        <a:off x="4295239" y="899277"/>
        <a:ext cx="1927968" cy="1296499"/>
      </dsp:txXfrm>
    </dsp:sp>
    <dsp:sp modelId="{145908C8-6795-8E43-896A-BF0F3281B9C8}">
      <dsp:nvSpPr>
        <dsp:cNvPr id="0" name=""/>
        <dsp:cNvSpPr/>
      </dsp:nvSpPr>
      <dsp:spPr>
        <a:xfrm>
          <a:off x="6411850" y="701932"/>
          <a:ext cx="4316474" cy="172658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/>
            <a:t>Python interface for </a:t>
          </a:r>
          <a:r>
            <a:rPr lang="fr-FR" sz="2000" kern="1200" err="1"/>
            <a:t>analysis</a:t>
          </a:r>
          <a:r>
            <a:rPr lang="fr-FR" sz="2000" kern="1200"/>
            <a:t> and </a:t>
          </a:r>
          <a:r>
            <a:rPr lang="fr-FR" sz="2000" kern="1200" err="1"/>
            <a:t>visualization</a:t>
          </a:r>
          <a:endParaRPr lang="fr-FR" sz="2000" kern="1200"/>
        </a:p>
      </dsp:txBody>
      <dsp:txXfrm>
        <a:off x="7275145" y="701932"/>
        <a:ext cx="2589885" cy="1726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17.05.21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17.05.21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8537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0022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1582-25B0-444E-AA4F-1DF6560C4213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E75BC-2332-46BD-83E6-37C27E30057F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63AC-7FC1-4D37-85E2-296067C12FE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F7A7B-B54C-4FCB-AEBE-6A4F1CFC651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3CB82-5F18-4A2D-AC12-45D07FE3FE93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7D762-0558-459F-BD63-EB37C4B6AEDE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fr-FR" noProof="0"/>
              <a:t>Cliquez sur l'icône pour ajouter un tableau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fr-FR" noProof="0"/>
              <a:t>Cliquez sur l'icône pour ajouter une image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4159B-E4F0-491A-987A-BB36210A3487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BEC9-C431-4FA5-857C-CC51D31ED09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‹N°›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fr-FR" noProof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noProof="0"/>
              <a:t>Modifiez le style du titre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C34338F-395B-4159-90E8-FCE6347E5FEF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Organisational unit (edit via “Insert” &gt; “Header &amp; Footer”)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‹N°›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18626E0-68FC-4E0B-8A98-EE7CC0609E97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Organisational unit (edit via “Insert” &gt; “Header &amp; Footer”)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‹N°›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37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7.svg"/><Relationship Id="rId4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prophet/" TargetMode="External"/><Relationship Id="rId2" Type="http://schemas.openxmlformats.org/officeDocument/2006/relationships/hyperlink" Target="https://machinelearningmastery.com/multivariate-time-series-forecasting-lstms-keras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arxiv.org/abs/1909.09586" TargetMode="External"/><Relationship Id="rId4" Type="http://schemas.openxmlformats.org/officeDocument/2006/relationships/hyperlink" Target="https://peerj.com/preprints/3190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>
          <a:xfrm>
            <a:off x="740597" y="1033517"/>
            <a:ext cx="10728325" cy="5256000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Air Quality Forecast Challenge</a:t>
            </a:r>
            <a:endParaRPr lang="de-CH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6985" y="4165295"/>
            <a:ext cx="4680000" cy="700995"/>
          </a:xfrm>
        </p:spPr>
        <p:txBody>
          <a:bodyPr/>
          <a:lstStyle/>
          <a:p>
            <a:r>
              <a:rPr lang="de-DE" b="1"/>
              <a:t>V. </a:t>
            </a:r>
            <a:r>
              <a:rPr lang="de-DE" b="1" err="1"/>
              <a:t>Gillioz</a:t>
            </a:r>
            <a:r>
              <a:rPr lang="de-DE" b="1"/>
              <a:t>, C. Sicard, K. </a:t>
            </a:r>
            <a:r>
              <a:rPr lang="de-DE" b="1" err="1"/>
              <a:t>Pyszkowski</a:t>
            </a:r>
            <a:endParaRPr lang="de-DE"/>
          </a:p>
          <a:p>
            <a:r>
              <a:rPr lang="de-CH"/>
              <a:t>17.05.2021</a:t>
            </a:r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C27E58E2-31CA-45E8-9082-A7455B150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41" y="3419582"/>
            <a:ext cx="6984521" cy="29193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28325" cy="900000"/>
          </a:xfrm>
        </p:spPr>
        <p:txBody>
          <a:bodyPr/>
          <a:lstStyle/>
          <a:p>
            <a:r>
              <a:rPr lang="de-DE" err="1"/>
              <a:t>Imputation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Large </a:t>
            </a:r>
            <a:r>
              <a:rPr lang="de-DE" err="1"/>
              <a:t>Missing</a:t>
            </a:r>
            <a:r>
              <a:rPr lang="de-DE"/>
              <a:t> Data </a:t>
            </a:r>
            <a:r>
              <a:rPr lang="de-DE" err="1"/>
              <a:t>Intervals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  <p:pic>
        <p:nvPicPr>
          <p:cNvPr id="7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58608A6-453A-44F3-9125-4BA30FE58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6341" y="562933"/>
            <a:ext cx="6979080" cy="2912032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A292E4E-864C-404F-92ED-A25A65F17169}"/>
              </a:ext>
            </a:extLst>
          </p:cNvPr>
          <p:cNvSpPr/>
          <p:nvPr/>
        </p:nvSpPr>
        <p:spPr>
          <a:xfrm>
            <a:off x="1332312" y="1731600"/>
            <a:ext cx="909850" cy="13761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6740A8-7C46-43A9-9A8D-B75F7CB615A2}"/>
              </a:ext>
            </a:extLst>
          </p:cNvPr>
          <p:cNvSpPr/>
          <p:nvPr/>
        </p:nvSpPr>
        <p:spPr>
          <a:xfrm>
            <a:off x="1329022" y="4569779"/>
            <a:ext cx="909850" cy="13761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F3EC4F-1E74-40D8-8B45-BD4EC4D50FBF}"/>
              </a:ext>
            </a:extLst>
          </p:cNvPr>
          <p:cNvSpPr/>
          <p:nvPr/>
        </p:nvSpPr>
        <p:spPr>
          <a:xfrm>
            <a:off x="4061863" y="1731599"/>
            <a:ext cx="909850" cy="13761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828A6C-55AA-48FF-A536-BDC50AC606F6}"/>
              </a:ext>
            </a:extLst>
          </p:cNvPr>
          <p:cNvSpPr/>
          <p:nvPr/>
        </p:nvSpPr>
        <p:spPr>
          <a:xfrm>
            <a:off x="4058573" y="4581151"/>
            <a:ext cx="909850" cy="13647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8">
            <a:extLst>
              <a:ext uri="{FF2B5EF4-FFF2-40B4-BE49-F238E27FC236}">
                <a16:creationId xmlns:a16="http://schemas.microsoft.com/office/drawing/2014/main" id="{86EEFA78-0281-EA48-B1F3-472058B5AF7C}"/>
              </a:ext>
            </a:extLst>
          </p:cNvPr>
          <p:cNvSpPr/>
          <p:nvPr/>
        </p:nvSpPr>
        <p:spPr>
          <a:xfrm>
            <a:off x="1542647" y="3418916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row: Down 8">
            <a:extLst>
              <a:ext uri="{FF2B5EF4-FFF2-40B4-BE49-F238E27FC236}">
                <a16:creationId xmlns:a16="http://schemas.microsoft.com/office/drawing/2014/main" id="{F81F137C-3CCC-784C-8CEC-6AB9CE4F53AA}"/>
              </a:ext>
            </a:extLst>
          </p:cNvPr>
          <p:cNvSpPr/>
          <p:nvPr/>
        </p:nvSpPr>
        <p:spPr>
          <a:xfrm>
            <a:off x="4268747" y="3418916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ZoneTexte 1">
            <a:extLst>
              <a:ext uri="{FF2B5EF4-FFF2-40B4-BE49-F238E27FC236}">
                <a16:creationId xmlns:a16="http://schemas.microsoft.com/office/drawing/2014/main" id="{5569E8CC-C1ED-4D22-BD32-8727148D210E}"/>
              </a:ext>
            </a:extLst>
          </p:cNvPr>
          <p:cNvSpPr txBox="1"/>
          <p:nvPr/>
        </p:nvSpPr>
        <p:spPr>
          <a:xfrm>
            <a:off x="7267142" y="1101759"/>
            <a:ext cx="4754950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Dynamic Time Warping </a:t>
            </a:r>
            <a:r>
              <a:rPr lang="en-US" dirty="0"/>
              <a:t>(DTW) had bad results in finding similarities between the two curves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/>
              </a:rPr>
              <a:t>However, the high correlation (0.93) between PM10 and PM2.5 indicates </a:t>
            </a:r>
            <a:r>
              <a:rPr lang="en-US" b="1" dirty="0">
                <a:cs typeface="Arial"/>
              </a:rPr>
              <a:t>strong similitudes between the two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/>
              </a:rPr>
              <a:t>We interpolated the larges missing gaps </a:t>
            </a:r>
            <a:r>
              <a:rPr lang="en-US" b="1" dirty="0">
                <a:cs typeface="Arial"/>
              </a:rPr>
              <a:t>linearly</a:t>
            </a:r>
            <a:r>
              <a:rPr lang="en-US" dirty="0">
                <a:cs typeface="Arial"/>
              </a:rPr>
              <a:t>, by multiplying PM2.5 by the average of PM10/PM2.5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/>
              </a:rPr>
              <a:t>It increased the correlation by a small value, but </a:t>
            </a:r>
            <a:r>
              <a:rPr lang="en-US" b="1" dirty="0">
                <a:cs typeface="Arial"/>
              </a:rPr>
              <a:t>we consider it still coherent </a:t>
            </a:r>
            <a:r>
              <a:rPr lang="en-US" dirty="0">
                <a:cs typeface="Arial"/>
              </a:rPr>
              <a:t>(0.95)</a:t>
            </a:r>
          </a:p>
        </p:txBody>
      </p:sp>
    </p:spTree>
    <p:extLst>
      <p:ext uri="{BB962C8B-B14F-4D97-AF65-F5344CB8AC3E}">
        <p14:creationId xmlns:p14="http://schemas.microsoft.com/office/powerpoint/2010/main" val="2943035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A382FBFA-05BE-4580-85BE-740F289C3C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94"/>
          <a:stretch/>
        </p:blipFill>
        <p:spPr>
          <a:xfrm>
            <a:off x="53262" y="4058354"/>
            <a:ext cx="6141843" cy="2375983"/>
          </a:xfrm>
          <a:prstGeom prst="rect">
            <a:avLst/>
          </a:prstGeom>
        </p:spPr>
      </p:pic>
      <p:pic>
        <p:nvPicPr>
          <p:cNvPr id="12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7078329F-CED0-4315-8715-66921B2C7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557" y="4097662"/>
            <a:ext cx="6188193" cy="2554699"/>
          </a:xfrm>
          <a:prstGeom prst="rect">
            <a:avLst/>
          </a:prstGeom>
        </p:spPr>
      </p:pic>
      <p:pic>
        <p:nvPicPr>
          <p:cNvPr id="10" name="Picture 10" descr="Chart, line chart, histogram&#10;&#10;Description automatically generated">
            <a:extLst>
              <a:ext uri="{FF2B5EF4-FFF2-40B4-BE49-F238E27FC236}">
                <a16:creationId xmlns:a16="http://schemas.microsoft.com/office/drawing/2014/main" id="{02517086-9A7C-4324-AA79-E6869C529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711" y="1841723"/>
            <a:ext cx="6261609" cy="25622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28325" cy="900000"/>
          </a:xfrm>
        </p:spPr>
        <p:txBody>
          <a:bodyPr/>
          <a:lstStyle/>
          <a:p>
            <a:r>
              <a:rPr lang="de-DE" dirty="0" err="1"/>
              <a:t>Removal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Outliers</a:t>
            </a:r>
            <a:endParaRPr lang="de-DE" dirty="0">
              <a:cs typeface="Arial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  <p:pic>
        <p:nvPicPr>
          <p:cNvPr id="9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C27E58E2-31CA-45E8-9082-A7455B150A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95" y="1841722"/>
            <a:ext cx="6127271" cy="25622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A292E4E-864C-404F-92ED-A25A65F17169}"/>
              </a:ext>
            </a:extLst>
          </p:cNvPr>
          <p:cNvSpPr/>
          <p:nvPr/>
        </p:nvSpPr>
        <p:spPr>
          <a:xfrm>
            <a:off x="2444194" y="2427899"/>
            <a:ext cx="909850" cy="14900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7772F9-7861-4FA2-A43D-66023B991C6A}"/>
              </a:ext>
            </a:extLst>
          </p:cNvPr>
          <p:cNvSpPr/>
          <p:nvPr/>
        </p:nvSpPr>
        <p:spPr>
          <a:xfrm>
            <a:off x="2454283" y="4661959"/>
            <a:ext cx="921756" cy="14855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3987E9-8F69-41C2-A216-6C0411CC352B}"/>
              </a:ext>
            </a:extLst>
          </p:cNvPr>
          <p:cNvSpPr/>
          <p:nvPr/>
        </p:nvSpPr>
        <p:spPr>
          <a:xfrm>
            <a:off x="7217432" y="2427451"/>
            <a:ext cx="469320" cy="15787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DBEBB3-873B-42B7-B5B2-F63477F71FD4}"/>
              </a:ext>
            </a:extLst>
          </p:cNvPr>
          <p:cNvSpPr/>
          <p:nvPr/>
        </p:nvSpPr>
        <p:spPr>
          <a:xfrm>
            <a:off x="7222900" y="4651411"/>
            <a:ext cx="483697" cy="15188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24CC9-375E-4322-86F3-EFB814C309F1}"/>
              </a:ext>
            </a:extLst>
          </p:cNvPr>
          <p:cNvSpPr/>
          <p:nvPr/>
        </p:nvSpPr>
        <p:spPr>
          <a:xfrm>
            <a:off x="8777151" y="2427451"/>
            <a:ext cx="469320" cy="15787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F83F02-8445-462E-A0BB-6C42BAFA67BF}"/>
              </a:ext>
            </a:extLst>
          </p:cNvPr>
          <p:cNvSpPr/>
          <p:nvPr/>
        </p:nvSpPr>
        <p:spPr>
          <a:xfrm>
            <a:off x="8782619" y="4653883"/>
            <a:ext cx="469320" cy="15163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8">
            <a:extLst>
              <a:ext uri="{FF2B5EF4-FFF2-40B4-BE49-F238E27FC236}">
                <a16:creationId xmlns:a16="http://schemas.microsoft.com/office/drawing/2014/main" id="{C0C1FFA8-4A09-A54D-BD1C-E68C022F22B1}"/>
              </a:ext>
            </a:extLst>
          </p:cNvPr>
          <p:cNvSpPr/>
          <p:nvPr/>
        </p:nvSpPr>
        <p:spPr>
          <a:xfrm>
            <a:off x="2662488" y="4090112"/>
            <a:ext cx="482600" cy="47039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463553-BF90-4EDE-A68D-FD4E39217C62}"/>
              </a:ext>
            </a:extLst>
          </p:cNvPr>
          <p:cNvSpPr txBox="1"/>
          <p:nvPr/>
        </p:nvSpPr>
        <p:spPr>
          <a:xfrm>
            <a:off x="302491" y="584834"/>
            <a:ext cx="1159856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Outliers are detected using </a:t>
            </a:r>
            <a:r>
              <a:rPr lang="en-US" b="1" dirty="0"/>
              <a:t>Standard Deviation</a:t>
            </a:r>
            <a:r>
              <a:rPr lang="en-US" dirty="0"/>
              <a:t> on a sliding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</a:t>
            </a:r>
            <a:r>
              <a:rPr lang="en-US" b="1" dirty="0"/>
              <a:t>Absolute Deviation </a:t>
            </a:r>
            <a:r>
              <a:rPr lang="en-US" dirty="0"/>
              <a:t>of the sample divided by the </a:t>
            </a:r>
            <a:r>
              <a:rPr lang="en-US" b="1" dirty="0"/>
              <a:t>Standard Deviation</a:t>
            </a:r>
            <a:r>
              <a:rPr lang="en-US" dirty="0"/>
              <a:t> of the interval is above a chosen threshold, the outlier is removed and then </a:t>
            </a:r>
            <a:r>
              <a:rPr lang="en-US" b="1" dirty="0"/>
              <a:t>linearly interpolated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/>
              </a:rPr>
              <a:t>This method has given good results, but may be slightly improved by using the median instead of the mean because it is less influenced by the outliers</a:t>
            </a:r>
          </a:p>
        </p:txBody>
      </p:sp>
      <p:sp>
        <p:nvSpPr>
          <p:cNvPr id="22" name="Arrow: Down 8">
            <a:extLst>
              <a:ext uri="{FF2B5EF4-FFF2-40B4-BE49-F238E27FC236}">
                <a16:creationId xmlns:a16="http://schemas.microsoft.com/office/drawing/2014/main" id="{89D33C5C-B154-2E45-9548-A945EFC72B93}"/>
              </a:ext>
            </a:extLst>
          </p:cNvPr>
          <p:cNvSpPr/>
          <p:nvPr/>
        </p:nvSpPr>
        <p:spPr>
          <a:xfrm>
            <a:off x="8089278" y="4124081"/>
            <a:ext cx="482600" cy="4388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88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28325" cy="900000"/>
          </a:xfrm>
        </p:spPr>
        <p:txBody>
          <a:bodyPr/>
          <a:lstStyle/>
          <a:p>
            <a:r>
              <a:rPr lang="de-DE" dirty="0" err="1"/>
              <a:t>Rescaling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Raspberry</a:t>
            </a:r>
            <a:r>
              <a:rPr lang="de-DE" dirty="0"/>
              <a:t> Pi Data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NABEL </a:t>
            </a:r>
            <a:r>
              <a:rPr lang="de-DE" dirty="0" err="1"/>
              <a:t>Mean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  <p:pic>
        <p:nvPicPr>
          <p:cNvPr id="16" name="Picture 16" descr="Chart, line chart, histogram&#10;&#10;Description automatically generated">
            <a:extLst>
              <a:ext uri="{FF2B5EF4-FFF2-40B4-BE49-F238E27FC236}">
                <a16:creationId xmlns:a16="http://schemas.microsoft.com/office/drawing/2014/main" id="{FD5B7A11-08E3-46D3-9D95-C9D663D5D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60" y="1223643"/>
            <a:ext cx="6049994" cy="2459313"/>
          </a:xfrm>
          <a:prstGeom prst="rect">
            <a:avLst/>
          </a:prstGeom>
        </p:spPr>
      </p:pic>
      <p:pic>
        <p:nvPicPr>
          <p:cNvPr id="17" name="Picture 21" descr="Chart, histogram&#10;&#10;Description automatically generated">
            <a:extLst>
              <a:ext uri="{FF2B5EF4-FFF2-40B4-BE49-F238E27FC236}">
                <a16:creationId xmlns:a16="http://schemas.microsoft.com/office/drawing/2014/main" id="{531D9E21-6691-4341-83E5-532B2D228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61" y="3825948"/>
            <a:ext cx="6049992" cy="2473689"/>
          </a:xfrm>
          <a:prstGeom prst="rect">
            <a:avLst/>
          </a:prstGeom>
        </p:spPr>
      </p:pic>
      <p:pic>
        <p:nvPicPr>
          <p:cNvPr id="22" name="Picture 22" descr="Chart, histogram&#10;&#10;Description automatically generated">
            <a:extLst>
              <a:ext uri="{FF2B5EF4-FFF2-40B4-BE49-F238E27FC236}">
                <a16:creationId xmlns:a16="http://schemas.microsoft.com/office/drawing/2014/main" id="{A7B368D1-5919-49CE-B532-CC34AC165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966" y="1266777"/>
            <a:ext cx="5805576" cy="2358670"/>
          </a:xfrm>
          <a:prstGeom prst="rect">
            <a:avLst/>
          </a:prstGeom>
        </p:spPr>
      </p:pic>
      <p:pic>
        <p:nvPicPr>
          <p:cNvPr id="23" name="Picture 23" descr="Chart, histogram&#10;&#10;Description automatically generated">
            <a:extLst>
              <a:ext uri="{FF2B5EF4-FFF2-40B4-BE49-F238E27FC236}">
                <a16:creationId xmlns:a16="http://schemas.microsoft.com/office/drawing/2014/main" id="{F60493C3-9AEE-4383-964D-C9025ABBA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8966" y="3825945"/>
            <a:ext cx="6035615" cy="2488067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B7A6F4B0-29C0-4BDB-9A37-156EB1FDD5C2}"/>
              </a:ext>
            </a:extLst>
          </p:cNvPr>
          <p:cNvSpPr/>
          <p:nvPr/>
        </p:nvSpPr>
        <p:spPr>
          <a:xfrm>
            <a:off x="2907283" y="3624439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58F43EE-6568-45FC-9BB3-443931E81967}"/>
              </a:ext>
            </a:extLst>
          </p:cNvPr>
          <p:cNvSpPr/>
          <p:nvPr/>
        </p:nvSpPr>
        <p:spPr>
          <a:xfrm>
            <a:off x="8419082" y="3624438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93BC5-1137-4CF0-808E-2C62B3BF791B}"/>
              </a:ext>
            </a:extLst>
          </p:cNvPr>
          <p:cNvSpPr txBox="1"/>
          <p:nvPr/>
        </p:nvSpPr>
        <p:spPr>
          <a:xfrm>
            <a:off x="302491" y="648855"/>
            <a:ext cx="1159856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In order to create coherence between our measured data and the NABEL data, we rescale the Raspberry Pi measures with respect to the NABEL data, which corresponds to means on a 1-hour interval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0890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51415" cy="542091"/>
          </a:xfrm>
        </p:spPr>
        <p:txBody>
          <a:bodyPr/>
          <a:lstStyle/>
          <a:p>
            <a:r>
              <a:rPr lang="de-DE" err="1"/>
              <a:t>Adding</a:t>
            </a:r>
            <a:r>
              <a:rPr lang="de-DE"/>
              <a:t> Raspberry Pi Noise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NABEL Data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  <p:pic>
        <p:nvPicPr>
          <p:cNvPr id="5" name="Picture 6" descr="Chart&#10;&#10;Description automatically generated">
            <a:extLst>
              <a:ext uri="{FF2B5EF4-FFF2-40B4-BE49-F238E27FC236}">
                <a16:creationId xmlns:a16="http://schemas.microsoft.com/office/drawing/2014/main" id="{ED83A609-07A4-49CD-9358-4D29A1563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39" y="1211675"/>
            <a:ext cx="6245604" cy="4202484"/>
          </a:xfrm>
          <a:prstGeom prst="rect">
            <a:avLst/>
          </a:prstGeom>
        </p:spPr>
      </p:pic>
      <p:sp>
        <p:nvSpPr>
          <p:cNvPr id="13" name="ZoneTexte 1">
            <a:extLst>
              <a:ext uri="{FF2B5EF4-FFF2-40B4-BE49-F238E27FC236}">
                <a16:creationId xmlns:a16="http://schemas.microsoft.com/office/drawing/2014/main" id="{C275AC2D-DAA1-4A34-98A0-42C05596F3EF}"/>
              </a:ext>
            </a:extLst>
          </p:cNvPr>
          <p:cNvSpPr txBox="1"/>
          <p:nvPr/>
        </p:nvSpPr>
        <p:spPr>
          <a:xfrm>
            <a:off x="6581471" y="909303"/>
            <a:ext cx="5069947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Arial"/>
              </a:rPr>
              <a:t>We compute the variation of the rescaled Raspberry Pi noise around the NABEL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Arial"/>
              </a:rPr>
              <a:t>The variation at each point is divided by the NABEL value at this point to compute a proportional deviation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Arial"/>
              </a:rPr>
              <a:t>This proportional deviation takes the form of a Multivariate Gaussian Distribution, with PM10 and PM2.5 noise being strongly correlated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Arial"/>
              </a:rPr>
              <a:t>We then added random noise with the same distribution to the NABEL Data for which we did not have corresponding Raspberry Pi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Arial"/>
              </a:rPr>
              <a:t>The correlation between PM10 and PM2.5 after noising is 0.92, very close to our original correlation of 0.93</a:t>
            </a:r>
          </a:p>
        </p:txBody>
      </p:sp>
    </p:spTree>
    <p:extLst>
      <p:ext uri="{BB962C8B-B14F-4D97-AF65-F5344CB8AC3E}">
        <p14:creationId xmlns:p14="http://schemas.microsoft.com/office/powerpoint/2010/main" val="2092011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28325" cy="900000"/>
          </a:xfrm>
        </p:spPr>
        <p:txBody>
          <a:bodyPr/>
          <a:lstStyle/>
          <a:p>
            <a:r>
              <a:rPr lang="de-DE"/>
              <a:t>Imputed Dataset Visualization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E0CB5B96-7614-CE4F-976D-C18E3E065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" t="5155" r="636" b="3298"/>
          <a:stretch/>
        </p:blipFill>
        <p:spPr>
          <a:xfrm>
            <a:off x="261358" y="711333"/>
            <a:ext cx="11688627" cy="5661043"/>
          </a:xfrm>
        </p:spPr>
      </p:pic>
    </p:spTree>
    <p:extLst>
      <p:ext uri="{BB962C8B-B14F-4D97-AF65-F5344CB8AC3E}">
        <p14:creationId xmlns:p14="http://schemas.microsoft.com/office/powerpoint/2010/main" val="211697977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/>
          </a:p>
        </p:txBody>
      </p:sp>
      <p:pic>
        <p:nvPicPr>
          <p:cNvPr id="18" name="Graphique 17">
            <a:extLst>
              <a:ext uri="{FF2B5EF4-FFF2-40B4-BE49-F238E27FC236}">
                <a16:creationId xmlns:a16="http://schemas.microsoft.com/office/drawing/2014/main" id="{3D11B005-CE46-BD4C-9F35-3157FD0262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221" t="18364" r="2114" b="4246"/>
          <a:stretch/>
        </p:blipFill>
        <p:spPr>
          <a:xfrm>
            <a:off x="81642" y="2555558"/>
            <a:ext cx="4506686" cy="2977633"/>
          </a:xfrm>
          <a:prstGeom prst="rect">
            <a:avLst/>
          </a:prstGeom>
        </p:spPr>
      </p:pic>
      <p:pic>
        <p:nvPicPr>
          <p:cNvPr id="22" name="Espace réservé du contenu 21">
            <a:extLst>
              <a:ext uri="{FF2B5EF4-FFF2-40B4-BE49-F238E27FC236}">
                <a16:creationId xmlns:a16="http://schemas.microsoft.com/office/drawing/2014/main" id="{411408D9-2ED6-E04B-B66C-8A7D9169F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t="5014" r="3637" b="3471"/>
          <a:stretch/>
        </p:blipFill>
        <p:spPr>
          <a:xfrm>
            <a:off x="4815068" y="353567"/>
            <a:ext cx="7376932" cy="6401433"/>
          </a:xfr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69DD33D-307A-EA48-A3E9-E493E5A3D5EF}"/>
              </a:ext>
            </a:extLst>
          </p:cNvPr>
          <p:cNvSpPr txBox="1"/>
          <p:nvPr/>
        </p:nvSpPr>
        <p:spPr>
          <a:xfrm>
            <a:off x="7747906" y="121851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Temperature (in °C)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C51754A-3E4E-1E4A-BEFE-7EEAF94FFA71}"/>
              </a:ext>
            </a:extLst>
          </p:cNvPr>
          <p:cNvSpPr txBox="1"/>
          <p:nvPr/>
        </p:nvSpPr>
        <p:spPr>
          <a:xfrm>
            <a:off x="7747906" y="1800973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Precipitation (in mm)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0204257-FA94-2C44-BBB6-0F1C20C4F627}"/>
              </a:ext>
            </a:extLst>
          </p:cNvPr>
          <p:cNvSpPr txBox="1"/>
          <p:nvPr/>
        </p:nvSpPr>
        <p:spPr>
          <a:xfrm>
            <a:off x="7747906" y="3488381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PM2.5 (in µg/m3)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879708D-D6B4-A94D-817E-386874186280}"/>
              </a:ext>
            </a:extLst>
          </p:cNvPr>
          <p:cNvSpPr txBox="1"/>
          <p:nvPr/>
        </p:nvSpPr>
        <p:spPr>
          <a:xfrm>
            <a:off x="7747906" y="5175789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PM10 (in µg/m3)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64A6E9A-1675-7547-BB3A-5F3DA7CBE9D0}"/>
              </a:ext>
            </a:extLst>
          </p:cNvPr>
          <p:cNvSpPr txBox="1"/>
          <p:nvPr/>
        </p:nvSpPr>
        <p:spPr>
          <a:xfrm>
            <a:off x="769302" y="2278559"/>
            <a:ext cx="3819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Correlogram of the imputed dataset and its variables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C107DD8-600B-9444-BD04-F961D96F840C}"/>
              </a:ext>
            </a:extLst>
          </p:cNvPr>
          <p:cNvSpPr txBox="1">
            <a:spLocks/>
          </p:cNvSpPr>
          <p:nvPr/>
        </p:nvSpPr>
        <p:spPr>
          <a:xfrm>
            <a:off x="357367" y="34403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err="1"/>
              <a:t>Imputed</a:t>
            </a:r>
            <a:r>
              <a:rPr lang="de-DE"/>
              <a:t> Dataset </a:t>
            </a:r>
            <a:r>
              <a:rPr lang="de-DE" err="1"/>
              <a:t>Visualization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9726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3" grpId="0"/>
      <p:bldP spid="24" grpId="0"/>
      <p:bldP spid="25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  <p:pic>
        <p:nvPicPr>
          <p:cNvPr id="22" name="Espace réservé du contenu 21">
            <a:extLst>
              <a:ext uri="{FF2B5EF4-FFF2-40B4-BE49-F238E27FC236}">
                <a16:creationId xmlns:a16="http://schemas.microsoft.com/office/drawing/2014/main" id="{411408D9-2ED6-E04B-B66C-8A7D9169F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t="5014" r="3637" b="3471"/>
          <a:stretch/>
        </p:blipFill>
        <p:spPr>
          <a:xfrm>
            <a:off x="6077299" y="990085"/>
            <a:ext cx="6114701" cy="5306115"/>
          </a:xfr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69DD33D-307A-EA48-A3E9-E493E5A3D5EF}"/>
              </a:ext>
            </a:extLst>
          </p:cNvPr>
          <p:cNvSpPr txBox="1"/>
          <p:nvPr/>
        </p:nvSpPr>
        <p:spPr>
          <a:xfrm>
            <a:off x="8182694" y="756118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Temperature (in °C)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C51754A-3E4E-1E4A-BEFE-7EEAF94FFA71}"/>
              </a:ext>
            </a:extLst>
          </p:cNvPr>
          <p:cNvSpPr txBox="1"/>
          <p:nvPr/>
        </p:nvSpPr>
        <p:spPr>
          <a:xfrm>
            <a:off x="8182694" y="2156348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Precipitation (in mm)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0204257-FA94-2C44-BBB6-0F1C20C4F627}"/>
              </a:ext>
            </a:extLst>
          </p:cNvPr>
          <p:cNvSpPr txBox="1"/>
          <p:nvPr/>
        </p:nvSpPr>
        <p:spPr>
          <a:xfrm>
            <a:off x="8182694" y="3552126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PM2.5 (in µg/m3)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879708D-D6B4-A94D-817E-386874186280}"/>
              </a:ext>
            </a:extLst>
          </p:cNvPr>
          <p:cNvSpPr txBox="1"/>
          <p:nvPr/>
        </p:nvSpPr>
        <p:spPr>
          <a:xfrm>
            <a:off x="8182694" y="4947904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PM10 (in µg/m3)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C107DD8-600B-9444-BD04-F961D96F840C}"/>
              </a:ext>
            </a:extLst>
          </p:cNvPr>
          <p:cNvSpPr txBox="1">
            <a:spLocks/>
          </p:cNvSpPr>
          <p:nvPr/>
        </p:nvSpPr>
        <p:spPr>
          <a:xfrm>
            <a:off x="362960" y="201316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Non-</a:t>
            </a:r>
            <a:r>
              <a:rPr lang="de-DE" dirty="0" err="1"/>
              <a:t>Preprocessed</a:t>
            </a:r>
            <a:r>
              <a:rPr lang="de-DE" dirty="0"/>
              <a:t> Dataset</a:t>
            </a:r>
            <a:endParaRPr lang="de-CH" dirty="0"/>
          </a:p>
        </p:txBody>
      </p:sp>
      <p:pic>
        <p:nvPicPr>
          <p:cNvPr id="12" name="Espace réservé du contenu 11">
            <a:extLst>
              <a:ext uri="{FF2B5EF4-FFF2-40B4-BE49-F238E27FC236}">
                <a16:creationId xmlns:a16="http://schemas.microsoft.com/office/drawing/2014/main" id="{98A42760-9903-4F46-A9F0-3D5CDB3BD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" t="4183" r="3200" b="2615"/>
          <a:stretch/>
        </p:blipFill>
        <p:spPr>
          <a:xfrm>
            <a:off x="0" y="967599"/>
            <a:ext cx="5434467" cy="5351088"/>
          </a:xfrm>
          <a:prstGeom prst="rect">
            <a:avLst/>
          </a:prstGeom>
        </p:spPr>
      </p:pic>
      <p:sp>
        <p:nvSpPr>
          <p:cNvPr id="13" name="Arrow: Down 8">
            <a:extLst>
              <a:ext uri="{FF2B5EF4-FFF2-40B4-BE49-F238E27FC236}">
                <a16:creationId xmlns:a16="http://schemas.microsoft.com/office/drawing/2014/main" id="{F19E2CA6-B81A-A04D-9EDC-6A9B7BF17579}"/>
              </a:ext>
            </a:extLst>
          </p:cNvPr>
          <p:cNvSpPr/>
          <p:nvPr/>
        </p:nvSpPr>
        <p:spPr>
          <a:xfrm rot="16200000">
            <a:off x="5505450" y="1227333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Arrow: Down 8">
            <a:extLst>
              <a:ext uri="{FF2B5EF4-FFF2-40B4-BE49-F238E27FC236}">
                <a16:creationId xmlns:a16="http://schemas.microsoft.com/office/drawing/2014/main" id="{515007D9-3596-B342-B7D8-FAD629AD8A9C}"/>
              </a:ext>
            </a:extLst>
          </p:cNvPr>
          <p:cNvSpPr/>
          <p:nvPr/>
        </p:nvSpPr>
        <p:spPr>
          <a:xfrm rot="16200000">
            <a:off x="5505450" y="2611569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Arrow: Down 8">
            <a:extLst>
              <a:ext uri="{FF2B5EF4-FFF2-40B4-BE49-F238E27FC236}">
                <a16:creationId xmlns:a16="http://schemas.microsoft.com/office/drawing/2014/main" id="{540C7077-323F-714A-9AAF-CE0E94B1031E}"/>
              </a:ext>
            </a:extLst>
          </p:cNvPr>
          <p:cNvSpPr/>
          <p:nvPr/>
        </p:nvSpPr>
        <p:spPr>
          <a:xfrm rot="16200000">
            <a:off x="5542417" y="3995804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Arrow: Down 8">
            <a:extLst>
              <a:ext uri="{FF2B5EF4-FFF2-40B4-BE49-F238E27FC236}">
                <a16:creationId xmlns:a16="http://schemas.microsoft.com/office/drawing/2014/main" id="{C90BE83B-FE00-4643-85F8-63866D819CDA}"/>
              </a:ext>
            </a:extLst>
          </p:cNvPr>
          <p:cNvSpPr/>
          <p:nvPr/>
        </p:nvSpPr>
        <p:spPr>
          <a:xfrm rot="16200000">
            <a:off x="5518250" y="5380038"/>
            <a:ext cx="482600" cy="698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26B1119-CBF6-6842-97EB-3C1E8F085C7C}"/>
              </a:ext>
            </a:extLst>
          </p:cNvPr>
          <p:cNvSpPr txBox="1"/>
          <p:nvPr/>
        </p:nvSpPr>
        <p:spPr>
          <a:xfrm>
            <a:off x="1514437" y="756118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Temperature (in °C)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7E3F88A-6823-7E4C-BE7E-036D2D63B765}"/>
              </a:ext>
            </a:extLst>
          </p:cNvPr>
          <p:cNvSpPr txBox="1"/>
          <p:nvPr/>
        </p:nvSpPr>
        <p:spPr>
          <a:xfrm>
            <a:off x="1514437" y="2156348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Precipitation (in mm)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B22340B-04AB-2E40-9ED6-3820A2EC3B08}"/>
              </a:ext>
            </a:extLst>
          </p:cNvPr>
          <p:cNvSpPr txBox="1"/>
          <p:nvPr/>
        </p:nvSpPr>
        <p:spPr>
          <a:xfrm>
            <a:off x="1514437" y="3552126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PM2.5 (in µg/m3)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86BA342-7342-5744-B3AE-80141149AAE8}"/>
              </a:ext>
            </a:extLst>
          </p:cNvPr>
          <p:cNvSpPr txBox="1"/>
          <p:nvPr/>
        </p:nvSpPr>
        <p:spPr>
          <a:xfrm>
            <a:off x="1514437" y="4947904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PM10 (in µg/m3)</a:t>
            </a:r>
          </a:p>
        </p:txBody>
      </p:sp>
    </p:spTree>
    <p:extLst>
      <p:ext uri="{BB962C8B-B14F-4D97-AF65-F5344CB8AC3E}">
        <p14:creationId xmlns:p14="http://schemas.microsoft.com/office/powerpoint/2010/main" val="2494873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4. Forecasting PM2.5 Time-Series Using a Recurrent Neural Network (RNN)</a:t>
            </a:r>
            <a:br>
              <a:rPr lang="en-US"/>
            </a:b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17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5925907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Reducing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Dataset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F6FD95-BB89-40C0-BC74-30458C4F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46C7120-B864-3C4A-9AB4-95CB889E2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986802"/>
            <a:ext cx="12192000" cy="1905000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6EB0CD0-A189-1F41-9C2C-35E10D5FFB4B}"/>
              </a:ext>
            </a:extLst>
          </p:cNvPr>
          <p:cNvSpPr txBox="1"/>
          <p:nvPr/>
        </p:nvSpPr>
        <p:spPr>
          <a:xfrm>
            <a:off x="444843" y="790829"/>
            <a:ext cx="113352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data after the pre-processing represents only ~2% of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only ~1’600 of the data comes from our measurements, we wanted it to be included in both </a:t>
            </a:r>
            <a:r>
              <a:rPr lang="en-US" b="1" dirty="0"/>
              <a:t>validation</a:t>
            </a:r>
            <a:r>
              <a:rPr lang="en-US" dirty="0"/>
              <a:t> and </a:t>
            </a:r>
            <a:r>
              <a:rPr lang="en-US" b="1" dirty="0"/>
              <a:t>testing </a:t>
            </a:r>
            <a:r>
              <a:rPr lang="en-US" dirty="0"/>
              <a:t>of our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this purpose, we decided to take only the last </a:t>
            </a:r>
            <a:r>
              <a:rPr lang="en-US" b="1" dirty="0"/>
              <a:t>10’000</a:t>
            </a:r>
            <a:r>
              <a:rPr lang="en-US" dirty="0"/>
              <a:t> data samples to get the train-validation-test split of our data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83DD6CDB-9B27-D742-82B1-7C031DEE3E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" t="19603" r="3514" b="10343"/>
          <a:stretch/>
        </p:blipFill>
        <p:spPr>
          <a:xfrm>
            <a:off x="378942" y="4178189"/>
            <a:ext cx="10758644" cy="1888981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33E54E8C-BB0F-984E-AE76-5F6A8189AA4D}"/>
              </a:ext>
            </a:extLst>
          </p:cNvPr>
          <p:cNvSpPr txBox="1"/>
          <p:nvPr/>
        </p:nvSpPr>
        <p:spPr>
          <a:xfrm>
            <a:off x="3627787" y="4478667"/>
            <a:ext cx="124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269B0"/>
                </a:solidFill>
              </a:rPr>
              <a:t>Train set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63443ED-79D2-F541-815E-6631BA515577}"/>
              </a:ext>
            </a:extLst>
          </p:cNvPr>
          <p:cNvSpPr txBox="1"/>
          <p:nvPr/>
        </p:nvSpPr>
        <p:spPr>
          <a:xfrm>
            <a:off x="7764163" y="4489622"/>
            <a:ext cx="124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485A2C"/>
                </a:solidFill>
              </a:rPr>
              <a:t>Validation set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7A432AD-F7D1-EC44-BF17-763B7F310AAF}"/>
              </a:ext>
            </a:extLst>
          </p:cNvPr>
          <p:cNvSpPr txBox="1"/>
          <p:nvPr/>
        </p:nvSpPr>
        <p:spPr>
          <a:xfrm>
            <a:off x="9450874" y="4476348"/>
            <a:ext cx="124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Test set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40D82FB-4349-FE46-B197-886726496A67}"/>
              </a:ext>
            </a:extLst>
          </p:cNvPr>
          <p:cNvSpPr txBox="1"/>
          <p:nvPr/>
        </p:nvSpPr>
        <p:spPr>
          <a:xfrm>
            <a:off x="444842" y="3784095"/>
            <a:ext cx="1133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divided the reduced dataset as follows : </a:t>
            </a:r>
            <a:r>
              <a:rPr lang="en-US" b="1"/>
              <a:t>70% for training</a:t>
            </a:r>
            <a:r>
              <a:rPr lang="en-US"/>
              <a:t>, </a:t>
            </a:r>
            <a:r>
              <a:rPr lang="en-US" b="1"/>
              <a:t>10% for validation </a:t>
            </a:r>
            <a:r>
              <a:rPr lang="en-US"/>
              <a:t>and </a:t>
            </a:r>
            <a:r>
              <a:rPr lang="en-US" b="1"/>
              <a:t>20% for testing</a:t>
            </a:r>
          </a:p>
        </p:txBody>
      </p:sp>
      <p:sp>
        <p:nvSpPr>
          <p:cNvPr id="3" name="Double flèche horizontale 2">
            <a:extLst>
              <a:ext uri="{FF2B5EF4-FFF2-40B4-BE49-F238E27FC236}">
                <a16:creationId xmlns:a16="http://schemas.microsoft.com/office/drawing/2014/main" id="{7B1D2FFB-B895-6D46-B2C8-B4FE22D7E1B1}"/>
              </a:ext>
            </a:extLst>
          </p:cNvPr>
          <p:cNvSpPr/>
          <p:nvPr/>
        </p:nvSpPr>
        <p:spPr>
          <a:xfrm>
            <a:off x="8567057" y="6006760"/>
            <a:ext cx="2518635" cy="170344"/>
          </a:xfrm>
          <a:prstGeom prst="leftRightArrow">
            <a:avLst>
              <a:gd name="adj1" fmla="val 20452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9525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681293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1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Long Short-Term Memory (LSTM)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/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7086171C-1C27-D04E-A993-524FFB822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3127" y="673187"/>
            <a:ext cx="4843059" cy="5849257"/>
          </a:xfrm>
        </p:spPr>
        <p:txBody>
          <a:bodyPr/>
          <a:lstStyle/>
          <a:p>
            <a:r>
              <a:rPr lang="en-US" dirty="0"/>
              <a:t>Error metric 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b="1" dirty="0"/>
              <a:t>Note</a:t>
            </a:r>
            <a:r>
              <a:rPr lang="en-US" dirty="0"/>
              <a:t>: This error metric cannot use actual values equal to 0</a:t>
            </a:r>
          </a:p>
          <a:p>
            <a:pPr lvl="1"/>
            <a:r>
              <a:rPr lang="en-US" dirty="0"/>
              <a:t>To prevent this, we decided to add 1 to each value, turning into this formula instead: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Best number of epochs : </a:t>
            </a:r>
            <a:r>
              <a:rPr lang="en-US" b="1" dirty="0"/>
              <a:t>10</a:t>
            </a:r>
          </a:p>
          <a:p>
            <a:r>
              <a:rPr lang="en-US" dirty="0"/>
              <a:t>Best number of neurons in the input layer : </a:t>
            </a:r>
            <a:r>
              <a:rPr lang="en-US" b="1" dirty="0"/>
              <a:t>200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1100E2F6-11B1-824C-AED1-A505A985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973480" y="553595"/>
            <a:ext cx="2267349" cy="606756"/>
          </a:xfrm>
          <a:prstGeom prst="rect">
            <a:avLst/>
          </a:prstGeom>
        </p:spPr>
      </p:pic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4944941E-7FEA-9746-A9E5-5F0436CACA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131818"/>
              </p:ext>
            </p:extLst>
          </p:nvPr>
        </p:nvGraphicFramePr>
        <p:xfrm>
          <a:off x="350711" y="1637757"/>
          <a:ext cx="6614534" cy="3691998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905078">
                  <a:extLst>
                    <a:ext uri="{9D8B030D-6E8A-4147-A177-3AD203B41FA5}">
                      <a16:colId xmlns:a16="http://schemas.microsoft.com/office/drawing/2014/main" val="3140266791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2330752493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540684460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2290828337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320870895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2887249725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3177150025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2892305124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2654354814"/>
                    </a:ext>
                  </a:extLst>
                </a:gridCol>
                <a:gridCol w="634384">
                  <a:extLst>
                    <a:ext uri="{9D8B030D-6E8A-4147-A177-3AD203B41FA5}">
                      <a16:colId xmlns:a16="http://schemas.microsoft.com/office/drawing/2014/main" val="4143944157"/>
                    </a:ext>
                  </a:extLst>
                </a:gridCol>
              </a:tblGrid>
              <a:tr h="523982"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MAPE (in %)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sz="1200"/>
                        <a:t>Number of neurons in the input layer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953558"/>
                  </a:ext>
                </a:extLst>
              </a:tr>
              <a:tr h="421240">
                <a:tc gridSpan="2"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25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50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100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150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200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110805"/>
                  </a:ext>
                </a:extLst>
              </a:tr>
              <a:tr h="343347">
                <a:tc rowSpan="8">
                  <a:txBody>
                    <a:bodyPr/>
                    <a:lstStyle/>
                    <a:p>
                      <a:pPr algn="ctr"/>
                      <a:r>
                        <a:rPr lang="en-US" sz="1200"/>
                        <a:t>Number of iterations (epochs)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51.43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46.65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72.70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81.14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82.53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68.70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58.91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0541619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81.67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70.60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83.88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76.09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61.83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53.43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47.08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43.84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498030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86.17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63.66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42.62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40.41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33.79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0852838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25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49.33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39.41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7025904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37.75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38.50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35.36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786920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35.77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029691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150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36.48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064230"/>
                  </a:ext>
                </a:extLst>
              </a:tr>
              <a:tr h="34334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35.56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35.60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bg1"/>
                          </a:solidFill>
                        </a:rPr>
                        <a:t>34.41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35.27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35.17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35.39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35.64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35.73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059477"/>
                  </a:ext>
                </a:extLst>
              </a:tr>
            </a:tbl>
          </a:graphicData>
        </a:graphic>
      </p:graphicFrame>
      <p:grpSp>
        <p:nvGrpSpPr>
          <p:cNvPr id="14" name="Groupe 13">
            <a:extLst>
              <a:ext uri="{FF2B5EF4-FFF2-40B4-BE49-F238E27FC236}">
                <a16:creationId xmlns:a16="http://schemas.microsoft.com/office/drawing/2014/main" id="{213E4185-13E2-B744-B906-699D14E59B5C}"/>
              </a:ext>
            </a:extLst>
          </p:cNvPr>
          <p:cNvGrpSpPr/>
          <p:nvPr/>
        </p:nvGrpSpPr>
        <p:grpSpPr>
          <a:xfrm>
            <a:off x="7676658" y="3139174"/>
            <a:ext cx="4076007" cy="1404445"/>
            <a:chOff x="7233624" y="2907986"/>
            <a:chExt cx="4076007" cy="1404445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60578D00-DE00-E644-92D2-F2885F5BA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233624" y="2907986"/>
              <a:ext cx="4076007" cy="627078"/>
            </a:xfrm>
            <a:prstGeom prst="rect">
              <a:avLst/>
            </a:prstGeom>
          </p:spPr>
        </p:pic>
        <p:pic>
          <p:nvPicPr>
            <p:cNvPr id="13" name="Graphique 12">
              <a:extLst>
                <a:ext uri="{FF2B5EF4-FFF2-40B4-BE49-F238E27FC236}">
                  <a16:creationId xmlns:a16="http://schemas.microsoft.com/office/drawing/2014/main" id="{C2236B10-DCB6-1E45-868C-66D0B436E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693208" y="3648702"/>
              <a:ext cx="1641857" cy="663729"/>
            </a:xfrm>
            <a:prstGeom prst="rect">
              <a:avLst/>
            </a:prstGeom>
          </p:spPr>
        </p:pic>
      </p:grpSp>
      <p:sp>
        <p:nvSpPr>
          <p:cNvPr id="12" name="Bouée 11">
            <a:extLst>
              <a:ext uri="{FF2B5EF4-FFF2-40B4-BE49-F238E27FC236}">
                <a16:creationId xmlns:a16="http://schemas.microsoft.com/office/drawing/2014/main" id="{7C934117-1E8D-C54A-90A6-63E6C5FE7AE8}"/>
              </a:ext>
            </a:extLst>
          </p:cNvPr>
          <p:cNvSpPr/>
          <p:nvPr/>
        </p:nvSpPr>
        <p:spPr>
          <a:xfrm>
            <a:off x="3197501" y="2145256"/>
            <a:ext cx="570155" cy="457609"/>
          </a:xfrm>
          <a:prstGeom prst="donut">
            <a:avLst>
              <a:gd name="adj" fmla="val 4766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Bouée 14">
            <a:extLst>
              <a:ext uri="{FF2B5EF4-FFF2-40B4-BE49-F238E27FC236}">
                <a16:creationId xmlns:a16="http://schemas.microsoft.com/office/drawing/2014/main" id="{0B770C75-564E-2A45-8C4E-3E21601B6EC2}"/>
              </a:ext>
            </a:extLst>
          </p:cNvPr>
          <p:cNvSpPr/>
          <p:nvPr/>
        </p:nvSpPr>
        <p:spPr>
          <a:xfrm>
            <a:off x="1289873" y="4938888"/>
            <a:ext cx="570155" cy="457609"/>
          </a:xfrm>
          <a:prstGeom prst="donut">
            <a:avLst>
              <a:gd name="adj" fmla="val 4766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173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2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714967"/>
            <a:ext cx="10728325" cy="342806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Data Pipeline</a:t>
            </a:r>
          </a:p>
          <a:p>
            <a:r>
              <a:rPr lang="en-US" dirty="0"/>
              <a:t>Data Visualization</a:t>
            </a:r>
            <a:endParaRPr lang="en-US">
              <a:cs typeface="Arial"/>
            </a:endParaRPr>
          </a:p>
          <a:p>
            <a:r>
              <a:rPr lang="en-US" dirty="0"/>
              <a:t>Data Preprocessing</a:t>
            </a:r>
            <a:endParaRPr lang="en-US">
              <a:cs typeface="Arial"/>
            </a:endParaRPr>
          </a:p>
          <a:p>
            <a:r>
              <a:rPr lang="en-US" dirty="0"/>
              <a:t>Forecasting PM2.5 Time Series Using a Recurrent Neural Network</a:t>
            </a:r>
            <a:endParaRPr lang="en-US">
              <a:cs typeface="Arial"/>
            </a:endParaRPr>
          </a:p>
          <a:p>
            <a:r>
              <a:rPr lang="en-US" dirty="0"/>
              <a:t>Comparison of Our Model with Other Time-Series Forecasting Methods</a:t>
            </a:r>
            <a:endParaRPr lang="en-US">
              <a:cs typeface="Arial"/>
            </a:endParaRPr>
          </a:p>
          <a:p>
            <a:pPr lvl="1">
              <a:buFont typeface="+mj-lt"/>
              <a:buAutoNum type="alphaLcPeriod"/>
            </a:pPr>
            <a:r>
              <a:rPr lang="en-US" dirty="0"/>
              <a:t>Data Prediction using Fast Fourier Transform</a:t>
            </a:r>
            <a:endParaRPr lang="en-US">
              <a:cs typeface="Arial"/>
            </a:endParaRPr>
          </a:p>
          <a:p>
            <a:pPr lvl="1">
              <a:buAutoNum type="alphaLcPeriod"/>
            </a:pPr>
            <a:r>
              <a:rPr lang="en-US" dirty="0"/>
              <a:t>Data Prediction using Facebook Prophet</a:t>
            </a:r>
            <a:endParaRPr lang="en-US">
              <a:cs typeface="Arial"/>
            </a:endParaRPr>
          </a:p>
          <a:p>
            <a:pPr lvl="1">
              <a:buAutoNum type="alphaLcPeriod"/>
            </a:pPr>
            <a:r>
              <a:rPr lang="en-US" dirty="0"/>
              <a:t>Data Prediction using </a:t>
            </a:r>
            <a:r>
              <a:rPr lang="en-US"/>
              <a:t>SARIMA</a:t>
            </a:r>
            <a:endParaRPr lang="en-US" dirty="0"/>
          </a:p>
          <a:p>
            <a:r>
              <a:rPr lang="en-US" dirty="0"/>
              <a:t>Conclusion</a:t>
            </a:r>
            <a:endParaRPr lang="en-US"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3C3C0-4C3E-46D3-A58D-DF1F7F5D56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182947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589B3CFC-C7F5-4544-AA0A-5180184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 r="-178" b="6516"/>
          <a:stretch/>
        </p:blipFill>
        <p:spPr>
          <a:xfrm>
            <a:off x="7165474" y="119556"/>
            <a:ext cx="5026526" cy="235433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3FA9783-1BCB-B441-828B-CF9324381D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" t="16072" r="1509" b="9210"/>
          <a:stretch/>
        </p:blipFill>
        <p:spPr>
          <a:xfrm>
            <a:off x="1020066" y="3035671"/>
            <a:ext cx="10151865" cy="334720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20</a:t>
            </a:fld>
            <a:endParaRPr lang="de-CH" noProof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8777FEB-1372-8F46-8686-4FB263C34ACA}"/>
              </a:ext>
            </a:extLst>
          </p:cNvPr>
          <p:cNvSpPr txBox="1"/>
          <p:nvPr/>
        </p:nvSpPr>
        <p:spPr>
          <a:xfrm>
            <a:off x="882127" y="1099333"/>
            <a:ext cx="97124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epochs : </a:t>
            </a:r>
            <a:r>
              <a:rPr lang="en-US" b="1" dirty="0"/>
              <a:t>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neurons in the input layer : </a:t>
            </a:r>
            <a:r>
              <a:rPr lang="en-US" b="1" dirty="0"/>
              <a:t>200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Error percentage 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 is performed on the test set after the model has been trained using training and validation sets</a:t>
            </a:r>
          </a:p>
        </p:txBody>
      </p:sp>
      <p:pic>
        <p:nvPicPr>
          <p:cNvPr id="18" name="Graphique 17">
            <a:extLst>
              <a:ext uri="{FF2B5EF4-FFF2-40B4-BE49-F238E27FC236}">
                <a16:creationId xmlns:a16="http://schemas.microsoft.com/office/drawing/2014/main" id="{30E81D29-8FEF-C449-8EE3-99B40B49AD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352800" y="1850981"/>
            <a:ext cx="3852577" cy="60246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Best </a:t>
            </a:r>
            <a:r>
              <a:rPr lang="de-CH" err="1"/>
              <a:t>Tested</a:t>
            </a:r>
            <a:r>
              <a:rPr lang="de-CH"/>
              <a:t> Parameters </a:t>
            </a:r>
            <a:r>
              <a:rPr lang="de-CH" err="1"/>
              <a:t>for</a:t>
            </a:r>
            <a:r>
              <a:rPr lang="de-CH"/>
              <a:t> RNN-LSTM</a:t>
            </a:r>
          </a:p>
        </p:txBody>
      </p:sp>
    </p:spTree>
    <p:extLst>
      <p:ext uri="{BB962C8B-B14F-4D97-AF65-F5344CB8AC3E}">
        <p14:creationId xmlns:p14="http://schemas.microsoft.com/office/powerpoint/2010/main" val="4010732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5. Comparison of Our Model with Other Time-Series Forecasting Methods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21</a:t>
            </a:fld>
            <a:endParaRPr lang="de-CH" noProof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B59E6FE-FC6B-034E-A4BD-A073E90F6E9D}"/>
              </a:ext>
            </a:extLst>
          </p:cNvPr>
          <p:cNvSpPr txBox="1"/>
          <p:nvPr/>
        </p:nvSpPr>
        <p:spPr>
          <a:xfrm>
            <a:off x="1258866" y="3594970"/>
            <a:ext cx="5761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a.  Data Prediction using Fast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10247044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22</a:t>
            </a:fld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>
                <a:cs typeface="Arial"/>
              </a:rPr>
              <a:t>Data </a:t>
            </a:r>
            <a:r>
              <a:rPr lang="de-CH" err="1">
                <a:cs typeface="Arial"/>
              </a:rPr>
              <a:t>Prediction</a:t>
            </a:r>
            <a:r>
              <a:rPr lang="de-CH">
                <a:cs typeface="Arial"/>
              </a:rPr>
              <a:t> </a:t>
            </a:r>
            <a:r>
              <a:rPr lang="de-CH" err="1">
                <a:cs typeface="Arial"/>
              </a:rPr>
              <a:t>with</a:t>
            </a:r>
            <a:r>
              <a:rPr lang="de-CH">
                <a:cs typeface="Arial"/>
              </a:rPr>
              <a:t> FFT</a:t>
            </a:r>
          </a:p>
        </p:txBody>
      </p:sp>
      <p:pic>
        <p:nvPicPr>
          <p:cNvPr id="3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0628858-DF12-435A-B0ED-10E2094D8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41" y="1160407"/>
            <a:ext cx="5313336" cy="3568541"/>
          </a:xfrm>
          <a:prstGeom prst="rect">
            <a:avLst/>
          </a:prstGeom>
        </p:spPr>
      </p:pic>
      <p:pic>
        <p:nvPicPr>
          <p:cNvPr id="5" name="Picture 6" descr="Chart&#10;&#10;Description automatically generated">
            <a:extLst>
              <a:ext uri="{FF2B5EF4-FFF2-40B4-BE49-F238E27FC236}">
                <a16:creationId xmlns:a16="http://schemas.microsoft.com/office/drawing/2014/main" id="{130BA666-E461-4ADD-87DC-4A90E5007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637" y="1160408"/>
            <a:ext cx="5222928" cy="35685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3F1076-BB0A-4C71-BF34-6A3DA372B5EF}"/>
              </a:ext>
            </a:extLst>
          </p:cNvPr>
          <p:cNvSpPr txBox="1"/>
          <p:nvPr/>
        </p:nvSpPr>
        <p:spPr>
          <a:xfrm>
            <a:off x="1819644" y="4825162"/>
            <a:ext cx="30604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Best Validation Loss - 58.74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B48591-0251-4CF2-A75A-744E66BFDCA8}"/>
              </a:ext>
            </a:extLst>
          </p:cNvPr>
          <p:cNvSpPr txBox="1"/>
          <p:nvPr/>
        </p:nvSpPr>
        <p:spPr>
          <a:xfrm>
            <a:off x="8133660" y="4825161"/>
            <a:ext cx="20189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Test Loss - 91.37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252F17-7C66-4850-AE85-726135B1A8CA}"/>
              </a:ext>
            </a:extLst>
          </p:cNvPr>
          <p:cNvSpPr/>
          <p:nvPr/>
        </p:nvSpPr>
        <p:spPr>
          <a:xfrm>
            <a:off x="4631361" y="1256624"/>
            <a:ext cx="909850" cy="31156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A5616E-5B11-4B27-A7EE-3321150A06FD}"/>
              </a:ext>
            </a:extLst>
          </p:cNvPr>
          <p:cNvSpPr/>
          <p:nvPr/>
        </p:nvSpPr>
        <p:spPr>
          <a:xfrm>
            <a:off x="1113460" y="1256623"/>
            <a:ext cx="909850" cy="31156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8E220B-A326-42AD-955D-274A41B153E8}"/>
              </a:ext>
            </a:extLst>
          </p:cNvPr>
          <p:cNvSpPr/>
          <p:nvPr/>
        </p:nvSpPr>
        <p:spPr>
          <a:xfrm>
            <a:off x="9711360" y="1256622"/>
            <a:ext cx="1595650" cy="31156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1B74BE-65B7-401A-86BF-2A918EB9CB4B}"/>
              </a:ext>
            </a:extLst>
          </p:cNvPr>
          <p:cNvSpPr/>
          <p:nvPr/>
        </p:nvSpPr>
        <p:spPr>
          <a:xfrm>
            <a:off x="6955460" y="1256621"/>
            <a:ext cx="1595650" cy="31156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0136D6E-F55D-5442-AAA9-8605C71E4A56}"/>
              </a:ext>
            </a:extLst>
          </p:cNvPr>
          <p:cNvSpPr txBox="1"/>
          <p:nvPr/>
        </p:nvSpPr>
        <p:spPr>
          <a:xfrm>
            <a:off x="623944" y="5443369"/>
            <a:ext cx="1096362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ran a cross-validation to find the optimal split between training and validation sets and the best "blurring" parameter, with MAPE Loss to compare it with the other models we trained</a:t>
            </a:r>
          </a:p>
        </p:txBody>
      </p:sp>
    </p:spTree>
    <p:extLst>
      <p:ext uri="{BB962C8B-B14F-4D97-AF65-F5344CB8AC3E}">
        <p14:creationId xmlns:p14="http://schemas.microsoft.com/office/powerpoint/2010/main" val="2497257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8" grpId="0" animBg="1"/>
      <p:bldP spid="11" grpId="0" animBg="1"/>
      <p:bldP spid="13" grpId="0" animBg="1"/>
      <p:bldP spid="14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5. Comparison of Our Model with Other Time-Series Forecasting Methods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23</a:t>
            </a:fld>
            <a:endParaRPr lang="de-CH" noProof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B59E6FE-FC6B-034E-A4BD-A073E90F6E9D}"/>
              </a:ext>
            </a:extLst>
          </p:cNvPr>
          <p:cNvSpPr txBox="1"/>
          <p:nvPr/>
        </p:nvSpPr>
        <p:spPr>
          <a:xfrm>
            <a:off x="1258866" y="3594970"/>
            <a:ext cx="5761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b.  Data Prediction using Facebook Prophet</a:t>
            </a:r>
          </a:p>
        </p:txBody>
      </p:sp>
    </p:spTree>
    <p:extLst>
      <p:ext uri="{BB962C8B-B14F-4D97-AF65-F5344CB8AC3E}">
        <p14:creationId xmlns:p14="http://schemas.microsoft.com/office/powerpoint/2010/main" val="12584020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CH"/>
              <a:t>Data Prediction with Facebook Prophet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9240564A-73AD-46FA-9F45-77FF46519424}"/>
                  </a:ext>
                </a:extLst>
              </p:cNvPr>
              <p:cNvSpPr txBox="1"/>
              <p:nvPr/>
            </p:nvSpPr>
            <p:spPr>
              <a:xfrm>
                <a:off x="2030866" y="4989463"/>
                <a:ext cx="8130266" cy="1532981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lIns="0" tIns="0" rIns="0" bIns="0" numCol="1" spcCol="0" rtlCol="0" fromWordArt="0" anchor="t" anchorCtr="0" forceAA="0" compatLnSpc="1">
                <a:prstTxWarp prst="textNoShape">
                  <a:avLst/>
                </a:prstTxWarp>
                <a:normAutofit fontScale="92500"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fr-FR" dirty="0"/>
                  <a:t>Time </a:t>
                </a:r>
                <a:r>
                  <a:rPr lang="fr-FR" dirty="0" err="1"/>
                  <a:t>series</a:t>
                </a:r>
                <a:r>
                  <a:rPr lang="fr-FR" dirty="0"/>
                  <a:t> are </a:t>
                </a:r>
                <a:r>
                  <a:rPr lang="fr-FR" dirty="0" err="1"/>
                  <a:t>decomposed</a:t>
                </a:r>
                <a:r>
                  <a:rPr lang="fr-FR" dirty="0"/>
                  <a:t> </a:t>
                </a:r>
                <a:r>
                  <a:rPr lang="fr-FR" dirty="0" err="1"/>
                  <a:t>with</a:t>
                </a:r>
                <a:r>
                  <a:rPr lang="fr-FR" dirty="0"/>
                  <a:t> the </a:t>
                </a:r>
                <a:r>
                  <a:rPr lang="fr-FR" dirty="0" err="1"/>
                  <a:t>following</a:t>
                </a:r>
                <a:r>
                  <a:rPr lang="fr-FR" dirty="0"/>
                  <a:t> </a:t>
                </a:r>
                <a:r>
                  <a:rPr lang="fr-FR" dirty="0" err="1"/>
                  <a:t>equation</a:t>
                </a:r>
                <a:r>
                  <a:rPr lang="fr-FR" dirty="0"/>
                  <a:t>: 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𝑔</m:t>
                    </m:r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(</m:t>
                    </m:r>
                    <m:r>
                      <a:rPr lang="fr-FR" i="1" dirty="0" err="1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𝑡</m:t>
                    </m:r>
                    <m:r>
                      <a:rPr lang="fr-FR" i="1" dirty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)</m:t>
                    </m:r>
                  </m:oMath>
                </a14:m>
                <a:r>
                  <a:rPr lang="fr-FR" dirty="0">
                    <a:latin typeface="Latin Modern Math" panose="02000503000000000000" pitchFamily="2" charset="77"/>
                    <a:ea typeface="Latin Modern Math" panose="02000503000000000000" pitchFamily="2" charset="77"/>
                  </a:rPr>
                  <a:t> </a:t>
                </a:r>
                <a:r>
                  <a:rPr lang="fr-FR" dirty="0" err="1"/>
                  <a:t>represents</a:t>
                </a:r>
                <a:r>
                  <a:rPr lang="fr-FR" dirty="0"/>
                  <a:t> the trend </a:t>
                </a:r>
                <a:r>
                  <a:rPr lang="fr-FR" dirty="0" err="1"/>
                  <a:t>function</a:t>
                </a:r>
                <a:endParaRPr lang="fr-FR" dirty="0"/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𝑠</m:t>
                    </m:r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(</m:t>
                    </m:r>
                    <m:r>
                      <a:rPr lang="fr-FR" i="1" dirty="0" err="1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𝑡</m:t>
                    </m:r>
                    <m:r>
                      <a:rPr lang="fr-FR" i="1" dirty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)</m:t>
                    </m:r>
                  </m:oMath>
                </a14:m>
                <a:r>
                  <a:rPr lang="fr-FR" dirty="0"/>
                  <a:t> the </a:t>
                </a:r>
                <a:r>
                  <a:rPr lang="fr-FR" dirty="0" err="1"/>
                  <a:t>seasonality</a:t>
                </a:r>
                <a:endParaRPr lang="fr-FR" dirty="0"/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h</m:t>
                    </m:r>
                    <m:r>
                      <a:rPr lang="fr-FR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(</m:t>
                    </m:r>
                    <m:r>
                      <a:rPr lang="fr-FR" i="1" dirty="0" err="1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𝑡</m:t>
                    </m:r>
                    <m:r>
                      <a:rPr lang="fr-FR" i="1" dirty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)</m:t>
                    </m:r>
                  </m:oMath>
                </a14:m>
                <a:r>
                  <a:rPr lang="fr-FR" dirty="0"/>
                  <a:t> </a:t>
                </a:r>
                <a:r>
                  <a:rPr lang="fr-FR" dirty="0" err="1"/>
                  <a:t>potential</a:t>
                </a:r>
                <a:r>
                  <a:rPr lang="fr-FR" dirty="0"/>
                  <a:t> </a:t>
                </a:r>
                <a:r>
                  <a:rPr lang="fr-FR" b="1" dirty="0" err="1"/>
                  <a:t>holidays</a:t>
                </a:r>
                <a:r>
                  <a:rPr lang="fr-FR" dirty="0"/>
                  <a:t> (</a:t>
                </a:r>
                <a:r>
                  <a:rPr lang="fr-FR" dirty="0" err="1"/>
                  <a:t>irregular</a:t>
                </a:r>
                <a:r>
                  <a:rPr lang="fr-FR" dirty="0"/>
                  <a:t> patterns </a:t>
                </a:r>
                <a:r>
                  <a:rPr lang="fr-FR" dirty="0" err="1"/>
                  <a:t>that</a:t>
                </a:r>
                <a:r>
                  <a:rPr lang="fr-FR" dirty="0"/>
                  <a:t> </a:t>
                </a:r>
                <a:r>
                  <a:rPr lang="fr-FR" dirty="0" err="1"/>
                  <a:t>can</a:t>
                </a:r>
                <a:r>
                  <a:rPr lang="fr-FR" dirty="0"/>
                  <a:t> </a:t>
                </a:r>
                <a:r>
                  <a:rPr lang="fr-FR" dirty="0" err="1"/>
                  <a:t>occur</a:t>
                </a:r>
                <a:r>
                  <a:rPr lang="fr-FR" dirty="0"/>
                  <a:t> over a </a:t>
                </a:r>
                <a:r>
                  <a:rPr lang="fr-FR" dirty="0" err="1"/>
                  <a:t>period</a:t>
                </a:r>
                <a:r>
                  <a:rPr lang="fr-FR" dirty="0"/>
                  <a:t> of time).</a:t>
                </a:r>
              </a:p>
              <a:p>
                <a:pPr>
                  <a:spcAft>
                    <a:spcPts val="600"/>
                  </a:spcAft>
                </a:pPr>
                <a:endParaRPr lang="fr-FR" dirty="0">
                  <a:cs typeface="Arial"/>
                </a:endParaRPr>
              </a:p>
            </p:txBody>
          </p:sp>
        </mc:Choice>
        <mc:Fallback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9240564A-73AD-46FA-9F45-77FF465194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0866" y="4989463"/>
                <a:ext cx="8130266" cy="1532981"/>
              </a:xfrm>
              <a:prstGeom prst="rect">
                <a:avLst/>
              </a:prstGeom>
              <a:blipFill>
                <a:blip r:embed="rId2"/>
                <a:stretch>
                  <a:fillRect l="-1558" t="-4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73692" y="6522444"/>
            <a:ext cx="612000" cy="216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26D573CC-6DD9-4038-9A2A-FC074580CDB1}" type="datetime1">
              <a:rPr lang="de-CH" smtClean="0"/>
              <a:pPr>
                <a:spcAft>
                  <a:spcPts val="600"/>
                </a:spcAft>
              </a:pPr>
              <a:t>17.05.21</a:t>
            </a:fld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7585" y="6522444"/>
            <a:ext cx="322577" cy="216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5ACA52AF-F19D-405C-AD5F-7D94B96A5CC3}" type="slidenum">
              <a:rPr lang="de-CH" smtClean="0"/>
              <a:pPr>
                <a:spcAft>
                  <a:spcPts val="600"/>
                </a:spcAft>
              </a:pPr>
              <a:t>24</a:t>
            </a:fld>
            <a:endParaRPr lang="de-CH"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6F5DE874-7C34-4178-9589-ADD7F15211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7" t="15224" r="1095" b="9254"/>
          <a:stretch/>
        </p:blipFill>
        <p:spPr>
          <a:xfrm>
            <a:off x="4935975" y="1217332"/>
            <a:ext cx="7136253" cy="2535271"/>
          </a:xfrm>
          <a:prstGeom prst="rect">
            <a:avLst/>
          </a:prstGeom>
          <a:noFill/>
        </p:spPr>
      </p:pic>
      <p:pic>
        <p:nvPicPr>
          <p:cNvPr id="11" name="Graphique 11">
            <a:extLst>
              <a:ext uri="{FF2B5EF4-FFF2-40B4-BE49-F238E27FC236}">
                <a16:creationId xmlns:a16="http://schemas.microsoft.com/office/drawing/2014/main" id="{1A41B340-4CE7-46E0-AA4B-E412794E8AD1}"/>
              </a:ext>
            </a:extLst>
          </p:cNvPr>
          <p:cNvPicPr>
            <a:picLocks noGrp="1" noChangeAspect="1"/>
          </p:cNvPicPr>
          <p:nvPr>
            <p:ph idx="15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6715" y="4130234"/>
            <a:ext cx="4498568" cy="371324"/>
          </a:xfr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4163D50-AE9F-483F-90E6-94D74E073032}"/>
              </a:ext>
            </a:extLst>
          </p:cNvPr>
          <p:cNvSpPr txBox="1"/>
          <p:nvPr/>
        </p:nvSpPr>
        <p:spPr>
          <a:xfrm>
            <a:off x="929664" y="1723644"/>
            <a:ext cx="368983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fr-FR"/>
              <a:t>The Facebook </a:t>
            </a:r>
            <a:r>
              <a:rPr lang="fr-FR" err="1"/>
              <a:t>Prophet</a:t>
            </a:r>
            <a:r>
              <a:rPr lang="fr-FR"/>
              <a:t> model </a:t>
            </a:r>
            <a:r>
              <a:rPr lang="fr-FR" err="1"/>
              <a:t>is</a:t>
            </a:r>
            <a:r>
              <a:rPr lang="fr-FR"/>
              <a:t> </a:t>
            </a:r>
            <a:r>
              <a:rPr lang="fr-FR">
                <a:ea typeface="+mn-lt"/>
                <a:cs typeface="+mn-lt"/>
              </a:rPr>
              <a:t>for </a:t>
            </a:r>
            <a:r>
              <a:rPr lang="fr-FR" err="1">
                <a:ea typeface="+mn-lt"/>
                <a:cs typeface="+mn-lt"/>
              </a:rPr>
              <a:t>forecasting</a:t>
            </a:r>
            <a:r>
              <a:rPr lang="fr-FR">
                <a:ea typeface="+mn-lt"/>
                <a:cs typeface="+mn-lt"/>
              </a:rPr>
              <a:t> time </a:t>
            </a:r>
            <a:r>
              <a:rPr lang="fr-FR" err="1">
                <a:ea typeface="+mn-lt"/>
                <a:cs typeface="+mn-lt"/>
              </a:rPr>
              <a:t>series</a:t>
            </a:r>
            <a:r>
              <a:rPr lang="fr-FR">
                <a:ea typeface="+mn-lt"/>
                <a:cs typeface="+mn-lt"/>
              </a:rPr>
              <a:t> data </a:t>
            </a:r>
            <a:r>
              <a:rPr lang="fr-FR" err="1">
                <a:ea typeface="+mn-lt"/>
                <a:cs typeface="+mn-lt"/>
              </a:rPr>
              <a:t>based</a:t>
            </a:r>
            <a:r>
              <a:rPr lang="fr-FR">
                <a:ea typeface="+mn-lt"/>
                <a:cs typeface="+mn-lt"/>
              </a:rPr>
              <a:t> on an additive model </a:t>
            </a:r>
            <a:r>
              <a:rPr lang="fr-FR" err="1">
                <a:ea typeface="+mn-lt"/>
                <a:cs typeface="+mn-lt"/>
              </a:rPr>
              <a:t>where</a:t>
            </a:r>
            <a:r>
              <a:rPr lang="fr-FR">
                <a:ea typeface="+mn-lt"/>
                <a:cs typeface="+mn-lt"/>
              </a:rPr>
              <a:t> non-</a:t>
            </a:r>
            <a:r>
              <a:rPr lang="fr-FR" err="1">
                <a:ea typeface="+mn-lt"/>
                <a:cs typeface="+mn-lt"/>
              </a:rPr>
              <a:t>linear</a:t>
            </a:r>
            <a:r>
              <a:rPr lang="fr-FR">
                <a:ea typeface="+mn-lt"/>
                <a:cs typeface="+mn-lt"/>
              </a:rPr>
              <a:t> trends are fit </a:t>
            </a:r>
            <a:r>
              <a:rPr lang="fr-FR" err="1">
                <a:ea typeface="+mn-lt"/>
                <a:cs typeface="+mn-lt"/>
              </a:rPr>
              <a:t>with</a:t>
            </a:r>
            <a:r>
              <a:rPr lang="fr-FR">
                <a:ea typeface="+mn-lt"/>
                <a:cs typeface="+mn-lt"/>
              </a:rPr>
              <a:t> </a:t>
            </a:r>
            <a:r>
              <a:rPr lang="fr-FR" err="1">
                <a:ea typeface="+mn-lt"/>
                <a:cs typeface="+mn-lt"/>
              </a:rPr>
              <a:t>seasonality</a:t>
            </a:r>
            <a:r>
              <a:rPr lang="fr-FR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77964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5. Comparison of Our Model with Other Time-Series Forecasting Methods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25</a:t>
            </a:fld>
            <a:endParaRPr lang="de-CH" noProof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B59E6FE-FC6B-034E-A4BD-A073E90F6E9D}"/>
              </a:ext>
            </a:extLst>
          </p:cNvPr>
          <p:cNvSpPr txBox="1"/>
          <p:nvPr/>
        </p:nvSpPr>
        <p:spPr>
          <a:xfrm>
            <a:off x="1258866" y="3594970"/>
            <a:ext cx="576197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c.  Data Prediction using SARIMAX</a:t>
            </a:r>
          </a:p>
        </p:txBody>
      </p:sp>
    </p:spTree>
    <p:extLst>
      <p:ext uri="{BB962C8B-B14F-4D97-AF65-F5344CB8AC3E}">
        <p14:creationId xmlns:p14="http://schemas.microsoft.com/office/powerpoint/2010/main" val="830564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26</a:t>
            </a:fld>
            <a:endParaRPr lang="de-CH" noProof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38777FEB-1372-8F46-8686-4FB263C34ACA}"/>
                  </a:ext>
                </a:extLst>
              </p:cNvPr>
              <p:cNvSpPr txBox="1"/>
              <p:nvPr/>
            </p:nvSpPr>
            <p:spPr>
              <a:xfrm>
                <a:off x="914400" y="971550"/>
                <a:ext cx="9712411" cy="203132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Order: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(1, 2, 4</m:t>
                    </m:r>
                    <m:r>
                      <a:rPr lang="en-US" b="0" i="1" dirty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)</m:t>
                    </m:r>
                  </m:oMath>
                </a14:m>
                <a:endParaRPr lang="en-US" dirty="0">
                  <a:latin typeface="Latin Modern Math" panose="02000503000000000000" pitchFamily="2" charset="77"/>
                  <a:ea typeface="Latin Modern Math" panose="02000503000000000000" pitchFamily="2" charset="7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Seasonality order 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(1, 1, 0, 12</m:t>
                    </m:r>
                    <m:r>
                      <a:rPr lang="en-US" i="1" dirty="0">
                        <a:latin typeface="Cambria Math" panose="02040503050406030204" pitchFamily="18" charset="0"/>
                        <a:ea typeface="Latin Modern Math" panose="02000503000000000000" pitchFamily="2" charset="77"/>
                      </a:rPr>
                      <m:t>)</m:t>
                    </m:r>
                  </m:oMath>
                </a14:m>
                <a:endParaRPr lang="en-US" dirty="0">
                  <a:latin typeface="Latin Modern Math" panose="02000503000000000000" pitchFamily="2" charset="77"/>
                  <a:ea typeface="Latin Modern Math" panose="02000503000000000000" pitchFamily="2" charset="77"/>
                  <a:cs typeface="Arial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/>
                  <a:t>Error percentage :</a:t>
                </a:r>
                <a:endParaRPr lang="en-US" b="1" dirty="0">
                  <a:cs typeface="Arial"/>
                </a:endParaRPr>
              </a:p>
              <a:p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prediction is performed on the test set (100 samples) after the model has been fitted on 900 previous values.</a:t>
                </a:r>
                <a:endParaRPr lang="en-US" dirty="0">
                  <a:cs typeface="Arial"/>
                </a:endParaRPr>
              </a:p>
            </p:txBody>
          </p:sp>
        </mc:Choice>
        <mc:Fallback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38777FEB-1372-8F46-8686-4FB263C34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971550"/>
                <a:ext cx="9712411" cy="2031325"/>
              </a:xfrm>
              <a:prstGeom prst="rect">
                <a:avLst/>
              </a:prstGeom>
              <a:blipFill>
                <a:blip r:embed="rId2"/>
                <a:stretch>
                  <a:fillRect l="-392" t="-1863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Graphique 17">
            <a:extLst>
              <a:ext uri="{FF2B5EF4-FFF2-40B4-BE49-F238E27FC236}">
                <a16:creationId xmlns:a16="http://schemas.microsoft.com/office/drawing/2014/main" id="{30E81D29-8FEF-C449-8EE3-99B40B49A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352802" y="1732644"/>
            <a:ext cx="3852573" cy="60246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Best </a:t>
            </a:r>
            <a:r>
              <a:rPr lang="de-CH" dirty="0" err="1"/>
              <a:t>Tested</a:t>
            </a:r>
            <a:r>
              <a:rPr lang="de-CH" dirty="0"/>
              <a:t> Parameters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/>
              <a:t>SARIMA</a:t>
            </a:r>
            <a:endParaRPr lang="de-CH" dirty="0"/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8A2C9E63-6E9F-461A-80F9-6C7AE35B40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90" t="20579" r="1386" b="8724"/>
          <a:stretch/>
        </p:blipFill>
        <p:spPr>
          <a:xfrm>
            <a:off x="731837" y="3117101"/>
            <a:ext cx="10728325" cy="329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00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6. Conclusion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27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5093140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CH" err="1"/>
              <a:t>Conclusion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73692" y="6522444"/>
            <a:ext cx="612000" cy="216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26D573CC-6DD9-4038-9A2A-FC074580CDB1}" type="datetime1">
              <a:rPr lang="de-CH" smtClean="0"/>
              <a:pPr>
                <a:spcAft>
                  <a:spcPts val="600"/>
                </a:spcAft>
              </a:pPr>
              <a:t>17.05.21</a:t>
            </a:fld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7585" y="6522444"/>
            <a:ext cx="322577" cy="216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5ACA52AF-F19D-405C-AD5F-7D94B96A5CC3}" type="slidenum">
              <a:rPr lang="de-CH" smtClean="0"/>
              <a:pPr>
                <a:spcAft>
                  <a:spcPts val="600"/>
                </a:spcAft>
              </a:pPr>
              <a:t>28</a:t>
            </a:fld>
            <a:endParaRPr lang="de-CH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1C4A10E-7899-9B40-B967-4628C6AE8789}"/>
              </a:ext>
            </a:extLst>
          </p:cNvPr>
          <p:cNvSpPr txBox="1"/>
          <p:nvPr/>
        </p:nvSpPr>
        <p:spPr>
          <a:xfrm>
            <a:off x="645459" y="1054249"/>
            <a:ext cx="1089749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 data must be gathered and used carefully</a:t>
            </a:r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quality of the data has a lot of influence on the quality of the models</a:t>
            </a: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Bad data </a:t>
            </a:r>
            <a:r>
              <a:rPr lang="en-US" b="1">
                <a:sym typeface="Wingdings" pitchFamily="2" charset="2"/>
              </a:rPr>
              <a:t> </a:t>
            </a:r>
            <a:r>
              <a:rPr lang="en-US">
                <a:sym typeface="Wingdings" pitchFamily="2" charset="2"/>
              </a:rPr>
              <a:t>(likely) </a:t>
            </a:r>
            <a:r>
              <a:rPr lang="en-US" b="1">
                <a:sym typeface="Wingdings" pitchFamily="2" charset="2"/>
              </a:rPr>
              <a:t>bad results with a good model</a:t>
            </a:r>
            <a:endParaRPr lang="en-US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Measured data can be quite different from the reality, due to among others:</a:t>
            </a:r>
            <a:endParaRPr lang="en-US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Cheap hardware, which might give not very precise measurement</a:t>
            </a:r>
            <a:endParaRPr lang="en-US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Sensors are put in places that are not 100% representative of the overall weather conditions (too exposed to the sun, too exposed to humidity…)</a:t>
            </a:r>
            <a:endParaRPr lang="en-US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Error was never below 34% for LSTM, which is still quite good but not totally reliable</a:t>
            </a:r>
            <a:endParaRPr lang="en-US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100% accuracy is not possible when predicting air quality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6787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Last Example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29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65330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1. Data Pipeline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7662342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185E0-A4DE-40D3-BDAA-5A5B01DB7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World on May 4</a:t>
            </a:r>
            <a:r>
              <a:rPr lang="en-GB" baseline="30000" dirty="0"/>
              <a:t>th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BC7D1-3A12-4BD0-9508-FD383BE1D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63AC-7FC1-4D37-85E2-296067C12FE1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1164E-0780-47F6-9CD4-3160D755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30</a:t>
            </a:fld>
            <a:endParaRPr lang="de-CH" noProof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08E75C6-30A1-E34C-ADB0-509748288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43" y="1478648"/>
            <a:ext cx="10313114" cy="421900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CD52661-1931-DF4B-9FD9-CA37F25D3E8E}"/>
              </a:ext>
            </a:extLst>
          </p:cNvPr>
          <p:cNvSpPr txBox="1"/>
          <p:nvPr/>
        </p:nvSpPr>
        <p:spPr>
          <a:xfrm>
            <a:off x="731837" y="1160351"/>
            <a:ext cx="10353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(Wrongly) Training models can lead to surprising results…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Bouée 6">
            <a:extLst>
              <a:ext uri="{FF2B5EF4-FFF2-40B4-BE49-F238E27FC236}">
                <a16:creationId xmlns:a16="http://schemas.microsoft.com/office/drawing/2014/main" id="{ED0E66B8-A1E3-9447-AE5F-8EF35FFC6113}"/>
              </a:ext>
            </a:extLst>
          </p:cNvPr>
          <p:cNvSpPr/>
          <p:nvPr/>
        </p:nvSpPr>
        <p:spPr>
          <a:xfrm>
            <a:off x="1258646" y="2596896"/>
            <a:ext cx="570155" cy="457609"/>
          </a:xfrm>
          <a:prstGeom prst="donut">
            <a:avLst>
              <a:gd name="adj" fmla="val 4766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126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31</a:t>
            </a:fld>
            <a:endParaRPr lang="de-CH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CFFE3A2-0D33-D14D-89AC-4E458D89B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363324"/>
            <a:ext cx="10728325" cy="1260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B0DFB24-8B28-6648-8953-9C3CFC9575E2}"/>
              </a:ext>
            </a:extLst>
          </p:cNvPr>
          <p:cNvSpPr txBox="1"/>
          <p:nvPr/>
        </p:nvSpPr>
        <p:spPr>
          <a:xfrm>
            <a:off x="731836" y="2136338"/>
            <a:ext cx="107283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J. Brownlee, </a:t>
            </a:r>
            <a:r>
              <a:rPr lang="en-US" i="1" dirty="0">
                <a:solidFill>
                  <a:schemeClr val="bg1"/>
                </a:solidFill>
              </a:rPr>
              <a:t>Multivariate Time Series Forecasting with LSTMs with </a:t>
            </a:r>
            <a:r>
              <a:rPr lang="en-US" i="1" dirty="0" err="1">
                <a:solidFill>
                  <a:schemeClr val="bg1"/>
                </a:solidFill>
              </a:rPr>
              <a:t>Keras</a:t>
            </a:r>
            <a:r>
              <a:rPr lang="en-US" dirty="0">
                <a:solidFill>
                  <a:schemeClr val="bg1"/>
                </a:solidFill>
              </a:rPr>
              <a:t>, Machine Learning Mystery, 2017 (</a:t>
            </a:r>
            <a:r>
              <a:rPr lang="en-US" dirty="0">
                <a:solidFill>
                  <a:schemeClr val="bg1"/>
                </a:solidFill>
                <a:hlinkClick r:id="rId2"/>
              </a:rPr>
              <a:t>link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S. J. Taylor, B. </a:t>
            </a:r>
            <a:r>
              <a:rPr lang="en-US" dirty="0" err="1">
                <a:solidFill>
                  <a:schemeClr val="bg1"/>
                </a:solidFill>
              </a:rPr>
              <a:t>Letham</a:t>
            </a:r>
            <a:r>
              <a:rPr lang="en-US" dirty="0">
                <a:solidFill>
                  <a:schemeClr val="bg1"/>
                </a:solidFill>
              </a:rPr>
              <a:t>,</a:t>
            </a:r>
            <a:r>
              <a:rPr lang="en-US" i="1" dirty="0">
                <a:solidFill>
                  <a:schemeClr val="bg1"/>
                </a:solidFill>
              </a:rPr>
              <a:t> Forecasting at Scale</a:t>
            </a:r>
            <a:r>
              <a:rPr lang="en-US" dirty="0">
                <a:solidFill>
                  <a:schemeClr val="bg1"/>
                </a:solidFill>
              </a:rPr>
              <a:t>, Facebook Open Source,  (</a:t>
            </a:r>
            <a:r>
              <a:rPr lang="en-US" dirty="0">
                <a:solidFill>
                  <a:schemeClr val="bg1"/>
                </a:solidFill>
                <a:hlinkClick r:id="rId3"/>
              </a:rPr>
              <a:t>link</a:t>
            </a:r>
            <a:r>
              <a:rPr lang="en-US" dirty="0">
                <a:solidFill>
                  <a:schemeClr val="bg1"/>
                </a:solidFill>
              </a:rPr>
              <a:t>) (</a:t>
            </a:r>
            <a:r>
              <a:rPr lang="en-US" dirty="0">
                <a:solidFill>
                  <a:schemeClr val="bg1"/>
                </a:solidFill>
                <a:hlinkClick r:id="rId4"/>
              </a:rPr>
              <a:t>paper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R. C. </a:t>
            </a:r>
            <a:r>
              <a:rPr lang="en-US" dirty="0" err="1">
                <a:solidFill>
                  <a:schemeClr val="bg1"/>
                </a:solidFill>
              </a:rPr>
              <a:t>Staudemeyer</a:t>
            </a:r>
            <a:r>
              <a:rPr lang="en-US" dirty="0">
                <a:solidFill>
                  <a:schemeClr val="bg1"/>
                </a:solidFill>
              </a:rPr>
              <a:t>, E. Rothstein Morris, </a:t>
            </a:r>
            <a:r>
              <a:rPr lang="en-US" i="1" dirty="0">
                <a:solidFill>
                  <a:schemeClr val="bg1"/>
                </a:solidFill>
              </a:rPr>
              <a:t>Understanding LSTM -- a tutorial into Long Short-Term Memory Recurrent Neural Networks</a:t>
            </a:r>
            <a:r>
              <a:rPr lang="en-US" dirty="0">
                <a:solidFill>
                  <a:schemeClr val="bg1"/>
                </a:solidFill>
              </a:rPr>
              <a:t>, 2019 (</a:t>
            </a:r>
            <a:r>
              <a:rPr lang="en-US" dirty="0">
                <a:solidFill>
                  <a:schemeClr val="bg1"/>
                </a:solidFill>
                <a:hlinkClick r:id="rId5"/>
              </a:rPr>
              <a:t>link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en-US" i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700024"/>
      </p:ext>
    </p:extLst>
  </p:cSld>
  <p:clrMapOvr>
    <a:masterClrMapping/>
  </p:clrMapOvr>
  <p:transition spd="slow">
    <p:cover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/>
              <a:t>Thank you for your attention!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32</a:t>
            </a:fld>
            <a:endParaRPr lang="de-CH" noProof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06A2C57-F65C-0E40-9400-D0F322B551AA}"/>
              </a:ext>
            </a:extLst>
          </p:cNvPr>
          <p:cNvSpPr txBox="1">
            <a:spLocks/>
          </p:cNvSpPr>
          <p:nvPr/>
        </p:nvSpPr>
        <p:spPr>
          <a:xfrm>
            <a:off x="840694" y="4373611"/>
            <a:ext cx="10728325" cy="9603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/>
              <a:t>And a special thank you to </a:t>
            </a:r>
            <a:r>
              <a:rPr lang="en-US" sz="1800" err="1"/>
              <a:t>Sachit</a:t>
            </a:r>
            <a:r>
              <a:rPr lang="en-US" sz="1800"/>
              <a:t> whose help dealing with the Raspberry issues was really appreciated and useful</a:t>
            </a:r>
          </a:p>
        </p:txBody>
      </p:sp>
    </p:spTree>
    <p:extLst>
      <p:ext uri="{BB962C8B-B14F-4D97-AF65-F5344CB8AC3E}">
        <p14:creationId xmlns:p14="http://schemas.microsoft.com/office/powerpoint/2010/main" val="3033173392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Setup </a:t>
            </a:r>
            <a:r>
              <a:rPr lang="de-DE" dirty="0" err="1"/>
              <a:t>of</a:t>
            </a:r>
            <a:r>
              <a:rPr lang="de-DE" dirty="0"/>
              <a:t> Data Pipeline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191D-FCF3-413F-BB53-639047E3F422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graphicFrame>
        <p:nvGraphicFramePr>
          <p:cNvPr id="9" name="Espace réservé du contenu 8">
            <a:extLst>
              <a:ext uri="{FF2B5EF4-FFF2-40B4-BE49-F238E27FC236}">
                <a16:creationId xmlns:a16="http://schemas.microsoft.com/office/drawing/2014/main" id="{EF8BFE19-9339-B84E-B7BA-0D5DEACC9A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281005"/>
              </p:ext>
            </p:extLst>
          </p:nvPr>
        </p:nvGraphicFramePr>
        <p:xfrm>
          <a:off x="731836" y="527519"/>
          <a:ext cx="10728325" cy="3187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5" name="Picture 1" descr="page3image12703008">
            <a:extLst>
              <a:ext uri="{FF2B5EF4-FFF2-40B4-BE49-F238E27FC236}">
                <a16:creationId xmlns:a16="http://schemas.microsoft.com/office/drawing/2014/main" id="{1922C35E-0F0D-3944-944F-71CE7FAA4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47" y="3242096"/>
            <a:ext cx="1592664" cy="159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3image12709664">
            <a:extLst>
              <a:ext uri="{FF2B5EF4-FFF2-40B4-BE49-F238E27FC236}">
                <a16:creationId xmlns:a16="http://schemas.microsoft.com/office/drawing/2014/main" id="{C0FB8426-F044-8A42-9EA7-54F61BD90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4824041"/>
            <a:ext cx="1955297" cy="1506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3169581-BEF0-9544-8A1D-C078CF8AF63F}"/>
              </a:ext>
            </a:extLst>
          </p:cNvPr>
          <p:cNvSpPr txBox="1"/>
          <p:nvPr/>
        </p:nvSpPr>
        <p:spPr>
          <a:xfrm>
            <a:off x="3384331" y="3714779"/>
            <a:ext cx="4971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Every </a:t>
            </a:r>
            <a:r>
              <a:rPr lang="en-US" b="1"/>
              <a:t>5 minutes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1 measurement is made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Saved on Raspberry Pi in CSV format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Uploaded on </a:t>
            </a:r>
            <a:r>
              <a:rPr lang="en-US" err="1"/>
              <a:t>Thingspeak</a:t>
            </a:r>
            <a:r>
              <a:rPr lang="en-US"/>
              <a:t> IoT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F8FB0D9-0B0E-D943-88F3-2365A6A87B0C}"/>
              </a:ext>
            </a:extLst>
          </p:cNvPr>
          <p:cNvSpPr txBox="1"/>
          <p:nvPr/>
        </p:nvSpPr>
        <p:spPr>
          <a:xfrm>
            <a:off x="3796496" y="5717894"/>
            <a:ext cx="6677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But it after 6 days it stopped working…</a:t>
            </a:r>
          </a:p>
        </p:txBody>
      </p:sp>
      <p:pic>
        <p:nvPicPr>
          <p:cNvPr id="1028" name="Picture 4" descr="Python logo vector (.AI, 302.75 Kb) download">
            <a:extLst>
              <a:ext uri="{FF2B5EF4-FFF2-40B4-BE49-F238E27FC236}">
                <a16:creationId xmlns:a16="http://schemas.microsoft.com/office/drawing/2014/main" id="{47A687EC-3A5A-A44F-8438-3C856F500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819" y="3163466"/>
            <a:ext cx="2696609" cy="2696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112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FDBF81-0E45-324B-8DA8-86FAC1DE0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the Initial Data Pipeline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26E55E-D21E-CA4B-BD0D-5D1731AA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E1FEE8-7505-554F-9080-3349BE34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9D47B45-57CB-D541-B95D-66FD4F1F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09" y="1323703"/>
            <a:ext cx="6252048" cy="321357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DA9B0F1-19F1-C545-A218-DF32AF3E430E}"/>
              </a:ext>
            </a:extLst>
          </p:cNvPr>
          <p:cNvSpPr txBox="1"/>
          <p:nvPr/>
        </p:nvSpPr>
        <p:spPr>
          <a:xfrm>
            <a:off x="254643" y="1064871"/>
            <a:ext cx="46993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Only 6 days of measurements, so ~1’500 measurements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Get a new Raspberry ? </a:t>
            </a:r>
            <a:r>
              <a:rPr lang="en-US" b="1"/>
              <a:t>Not enough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Use public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National Air Pollution Monitoring Network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1 measurement </a:t>
            </a:r>
            <a:r>
              <a:rPr lang="en-US" b="1"/>
              <a:t>every hour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In a few big cities of Switzerland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First strategy</a:t>
            </a:r>
            <a:r>
              <a:rPr lang="en-US"/>
              <a:t> : Get the same amount of data samples from NABEL so that we have the initially planned number of collected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Bad strategy </a:t>
            </a:r>
            <a:r>
              <a:rPr lang="en-US" b="1">
                <a:sym typeface="Wingdings" pitchFamily="2" charset="2"/>
              </a:rPr>
              <a:t></a:t>
            </a:r>
            <a:r>
              <a:rPr lang="en-US">
                <a:sym typeface="Wingdings" pitchFamily="2" charset="2"/>
              </a:rPr>
              <a:t> Not the same time intervals (5 minutes vs. 1 hour)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772916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 Data Visualization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3550299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60" y="201316"/>
            <a:ext cx="10728325" cy="900000"/>
          </a:xfrm>
        </p:spPr>
        <p:txBody>
          <a:bodyPr/>
          <a:lstStyle/>
          <a:p>
            <a:r>
              <a:rPr lang="de-DE" dirty="0"/>
              <a:t>Dataset </a:t>
            </a:r>
            <a:r>
              <a:rPr lang="de-DE" dirty="0" err="1"/>
              <a:t>Visualization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E0CB5B96-7614-CE4F-976D-C18E3E065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5" b="3505"/>
          <a:stretch/>
        </p:blipFill>
        <p:spPr>
          <a:xfrm>
            <a:off x="261358" y="711333"/>
            <a:ext cx="11688627" cy="5661043"/>
          </a:xfrm>
        </p:spPr>
      </p:pic>
    </p:spTree>
    <p:extLst>
      <p:ext uri="{BB962C8B-B14F-4D97-AF65-F5344CB8AC3E}">
        <p14:creationId xmlns:p14="http://schemas.microsoft.com/office/powerpoint/2010/main" val="11477844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17.05.21</a:t>
            </a:fld>
            <a:endParaRPr lang="de-CH" noProof="0"/>
          </a:p>
        </p:txBody>
      </p:sp>
      <p:pic>
        <p:nvPicPr>
          <p:cNvPr id="18" name="Graphique 17">
            <a:extLst>
              <a:ext uri="{FF2B5EF4-FFF2-40B4-BE49-F238E27FC236}">
                <a16:creationId xmlns:a16="http://schemas.microsoft.com/office/drawing/2014/main" id="{3D11B005-CE46-BD4C-9F35-3157FD0262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084" t="9251" r="2694" b="2592"/>
          <a:stretch/>
        </p:blipFill>
        <p:spPr>
          <a:xfrm>
            <a:off x="213187" y="2973811"/>
            <a:ext cx="4486985" cy="3239267"/>
          </a:xfrm>
          <a:prstGeom prst="rect">
            <a:avLst/>
          </a:prstGeom>
        </p:spPr>
      </p:pic>
      <p:pic>
        <p:nvPicPr>
          <p:cNvPr id="12" name="Espace réservé du contenu 11">
            <a:extLst>
              <a:ext uri="{FF2B5EF4-FFF2-40B4-BE49-F238E27FC236}">
                <a16:creationId xmlns:a16="http://schemas.microsoft.com/office/drawing/2014/main" id="{B19D4729-C0A2-424A-8E49-5223C1D5A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" t="4183" r="3200" b="2615"/>
          <a:stretch/>
        </p:blipFill>
        <p:spPr>
          <a:xfrm>
            <a:off x="5423338" y="256317"/>
            <a:ext cx="6704548" cy="6601683"/>
          </a:xfr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69DD33D-307A-EA48-A3E9-E493E5A3D5EF}"/>
              </a:ext>
            </a:extLst>
          </p:cNvPr>
          <p:cNvSpPr txBox="1"/>
          <p:nvPr/>
        </p:nvSpPr>
        <p:spPr>
          <a:xfrm>
            <a:off x="7747906" y="121851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Temperature (in °C)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C51754A-3E4E-1E4A-BEFE-7EEAF94FFA71}"/>
              </a:ext>
            </a:extLst>
          </p:cNvPr>
          <p:cNvSpPr txBox="1"/>
          <p:nvPr/>
        </p:nvSpPr>
        <p:spPr>
          <a:xfrm>
            <a:off x="7747906" y="1800973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Precipitation (in mm)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0204257-FA94-2C44-BBB6-0F1C20C4F627}"/>
              </a:ext>
            </a:extLst>
          </p:cNvPr>
          <p:cNvSpPr txBox="1"/>
          <p:nvPr/>
        </p:nvSpPr>
        <p:spPr>
          <a:xfrm>
            <a:off x="7747906" y="3488381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PM2.5 (in µg/m3)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879708D-D6B4-A94D-817E-386874186280}"/>
              </a:ext>
            </a:extLst>
          </p:cNvPr>
          <p:cNvSpPr txBox="1"/>
          <p:nvPr/>
        </p:nvSpPr>
        <p:spPr>
          <a:xfrm>
            <a:off x="7747906" y="5175789"/>
            <a:ext cx="226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PM10 (in µg/m3)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64A6E9A-1675-7547-BB3A-5F3DA7CBE9D0}"/>
              </a:ext>
            </a:extLst>
          </p:cNvPr>
          <p:cNvSpPr txBox="1"/>
          <p:nvPr/>
        </p:nvSpPr>
        <p:spPr>
          <a:xfrm>
            <a:off x="674712" y="2637375"/>
            <a:ext cx="3819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Correlogram of the dataset and its variables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C107DD8-600B-9444-BD04-F961D96F840C}"/>
              </a:ext>
            </a:extLst>
          </p:cNvPr>
          <p:cNvSpPr txBox="1">
            <a:spLocks/>
          </p:cNvSpPr>
          <p:nvPr/>
        </p:nvSpPr>
        <p:spPr>
          <a:xfrm>
            <a:off x="362960" y="201316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Variables </a:t>
            </a:r>
            <a:r>
              <a:rPr lang="de-DE" dirty="0" err="1"/>
              <a:t>Visualization</a:t>
            </a:r>
            <a:endParaRPr lang="de-CH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90320F6-13A1-A143-AE31-E9D9B643F6F3}"/>
              </a:ext>
            </a:extLst>
          </p:cNvPr>
          <p:cNvSpPr txBox="1"/>
          <p:nvPr/>
        </p:nvSpPr>
        <p:spPr>
          <a:xfrm>
            <a:off x="362960" y="940123"/>
            <a:ext cx="4754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first </a:t>
            </a:r>
            <a:r>
              <a:rPr lang="en-US" b="1"/>
              <a:t>merged </a:t>
            </a:r>
            <a:r>
              <a:rPr lang="en-US"/>
              <a:t>our two sources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But not great since the </a:t>
            </a:r>
            <a:r>
              <a:rPr lang="en-US" b="1"/>
              <a:t>time intervals </a:t>
            </a:r>
            <a:r>
              <a:rPr lang="en-US"/>
              <a:t>between two measurements </a:t>
            </a:r>
            <a:r>
              <a:rPr lang="en-US" b="1"/>
              <a:t>are different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There are also a lot of </a:t>
            </a:r>
            <a:r>
              <a:rPr lang="en-US" b="1"/>
              <a:t>missing values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4C2AFD4-AA4E-4F44-9388-E93DF1326238}"/>
              </a:ext>
            </a:extLst>
          </p:cNvPr>
          <p:cNvSpPr txBox="1"/>
          <p:nvPr/>
        </p:nvSpPr>
        <p:spPr>
          <a:xfrm>
            <a:off x="6531889" y="5843746"/>
            <a:ext cx="177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Missing values</a:t>
            </a:r>
          </a:p>
        </p:txBody>
      </p:sp>
      <p:sp>
        <p:nvSpPr>
          <p:cNvPr id="15" name="Bouée 14">
            <a:extLst>
              <a:ext uri="{FF2B5EF4-FFF2-40B4-BE49-F238E27FC236}">
                <a16:creationId xmlns:a16="http://schemas.microsoft.com/office/drawing/2014/main" id="{2476CB80-5028-DB42-B454-E6A201BE7598}"/>
              </a:ext>
            </a:extLst>
          </p:cNvPr>
          <p:cNvSpPr/>
          <p:nvPr/>
        </p:nvSpPr>
        <p:spPr>
          <a:xfrm>
            <a:off x="6293102" y="6372878"/>
            <a:ext cx="1064139" cy="457609"/>
          </a:xfrm>
          <a:prstGeom prst="donut">
            <a:avLst>
              <a:gd name="adj" fmla="val 4766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Bouée 15">
            <a:extLst>
              <a:ext uri="{FF2B5EF4-FFF2-40B4-BE49-F238E27FC236}">
                <a16:creationId xmlns:a16="http://schemas.microsoft.com/office/drawing/2014/main" id="{BAB505A8-0248-DA44-A8F7-DB6F621039D4}"/>
              </a:ext>
            </a:extLst>
          </p:cNvPr>
          <p:cNvSpPr/>
          <p:nvPr/>
        </p:nvSpPr>
        <p:spPr>
          <a:xfrm rot="20965560">
            <a:off x="9447763" y="6309817"/>
            <a:ext cx="1064139" cy="457609"/>
          </a:xfrm>
          <a:prstGeom prst="donut">
            <a:avLst>
              <a:gd name="adj" fmla="val 4766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415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13" grpId="0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3. Data Preprocessing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17.05.21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7980252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 Zürich</Template>
  <TotalTime>0</TotalTime>
  <Words>1500</Words>
  <Application>Microsoft Macintosh PowerPoint</Application>
  <PresentationFormat>Grand écran</PresentationFormat>
  <Paragraphs>314</Paragraphs>
  <Slides>32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7" baseType="lpstr">
      <vt:lpstr>Arial</vt:lpstr>
      <vt:lpstr>Cambria Math</vt:lpstr>
      <vt:lpstr>Latin Modern Math</vt:lpstr>
      <vt:lpstr>Symbol</vt:lpstr>
      <vt:lpstr>ETH Zürich</vt:lpstr>
      <vt:lpstr>Air Quality Forecast Challenge</vt:lpstr>
      <vt:lpstr>Agenda</vt:lpstr>
      <vt:lpstr>1. Data Pipeline</vt:lpstr>
      <vt:lpstr>Setup of Data Pipeline</vt:lpstr>
      <vt:lpstr>Issues with the Initial Data Pipeline</vt:lpstr>
      <vt:lpstr>2. Data Visualization</vt:lpstr>
      <vt:lpstr>Dataset Visualization</vt:lpstr>
      <vt:lpstr>Présentation PowerPoint</vt:lpstr>
      <vt:lpstr>3. Data Preprocessing</vt:lpstr>
      <vt:lpstr>Imputation of Large Missing Data Intervals</vt:lpstr>
      <vt:lpstr>Removal of Outliers</vt:lpstr>
      <vt:lpstr>Rescaling the Raspberry Pi Data Using the NABEL Mean</vt:lpstr>
      <vt:lpstr>Adding Raspberry Pi Noise to the NABEL Data</vt:lpstr>
      <vt:lpstr>Imputed Dataset Visualization</vt:lpstr>
      <vt:lpstr>Présentation PowerPoint</vt:lpstr>
      <vt:lpstr>Présentation PowerPoint</vt:lpstr>
      <vt:lpstr>4. Forecasting PM2.5 Time-Series Using a Recurrent Neural Network (RNN) </vt:lpstr>
      <vt:lpstr>Reducing the Dataset</vt:lpstr>
      <vt:lpstr>Long Short-Term Memory (LSTM)</vt:lpstr>
      <vt:lpstr>Best Tested Parameters for RNN-LSTM</vt:lpstr>
      <vt:lpstr>5. Comparison of Our Model with Other Time-Series Forecasting Methods</vt:lpstr>
      <vt:lpstr>Data Prediction with FFT</vt:lpstr>
      <vt:lpstr>5. Comparison of Our Model with Other Time-Series Forecasting Methods</vt:lpstr>
      <vt:lpstr>Data Prediction with Facebook Prophet</vt:lpstr>
      <vt:lpstr>5. Comparison of Our Model with Other Time-Series Forecasting Methods</vt:lpstr>
      <vt:lpstr>Best Tested Parameters for SARIMA</vt:lpstr>
      <vt:lpstr>6. Conclusion  </vt:lpstr>
      <vt:lpstr>Conclusion</vt:lpstr>
      <vt:lpstr>One Last Example  </vt:lpstr>
      <vt:lpstr>End of the World on May 4th</vt:lpstr>
      <vt:lpstr>References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Quality Forecast challenge</dc:title>
  <dc:creator>Clément Sicard</dc:creator>
  <cp:lastModifiedBy>Clément Sicard</cp:lastModifiedBy>
  <cp:revision>1</cp:revision>
  <dcterms:created xsi:type="dcterms:W3CDTF">2021-05-11T06:25:25Z</dcterms:created>
  <dcterms:modified xsi:type="dcterms:W3CDTF">2021-05-17T13:12:20Z</dcterms:modified>
</cp:coreProperties>
</file>